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4"/>
  </p:notesMasterIdLst>
  <p:handoutMasterIdLst>
    <p:handoutMasterId r:id="rId35"/>
  </p:handoutMasterIdLst>
  <p:sldIdLst>
    <p:sldId id="334" r:id="rId2"/>
    <p:sldId id="261" r:id="rId3"/>
    <p:sldId id="258" r:id="rId4"/>
    <p:sldId id="306" r:id="rId5"/>
    <p:sldId id="360" r:id="rId6"/>
    <p:sldId id="324" r:id="rId7"/>
    <p:sldId id="279" r:id="rId8"/>
    <p:sldId id="349" r:id="rId9"/>
    <p:sldId id="263" r:id="rId10"/>
    <p:sldId id="294" r:id="rId11"/>
    <p:sldId id="271" r:id="rId12"/>
    <p:sldId id="357" r:id="rId13"/>
    <p:sldId id="356" r:id="rId14"/>
    <p:sldId id="278" r:id="rId15"/>
    <p:sldId id="354" r:id="rId16"/>
    <p:sldId id="320" r:id="rId17"/>
    <p:sldId id="318" r:id="rId18"/>
    <p:sldId id="311" r:id="rId19"/>
    <p:sldId id="285" r:id="rId20"/>
    <p:sldId id="350" r:id="rId21"/>
    <p:sldId id="336" r:id="rId22"/>
    <p:sldId id="353" r:id="rId23"/>
    <p:sldId id="290" r:id="rId24"/>
    <p:sldId id="295" r:id="rId25"/>
    <p:sldId id="297" r:id="rId26"/>
    <p:sldId id="309" r:id="rId27"/>
    <p:sldId id="315" r:id="rId28"/>
    <p:sldId id="314" r:id="rId29"/>
    <p:sldId id="352" r:id="rId30"/>
    <p:sldId id="359" r:id="rId31"/>
    <p:sldId id="333" r:id="rId32"/>
    <p:sldId id="358" r:id="rId33"/>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5DFE1"/>
    <a:srgbClr val="F7F7F7"/>
    <a:srgbClr val="F1DEAC"/>
    <a:srgbClr val="54C1EF"/>
    <a:srgbClr val="00AEEF"/>
    <a:srgbClr val="F6F6F6"/>
    <a:srgbClr val="CCCCCC"/>
    <a:srgbClr val="8DC63F"/>
    <a:srgbClr val="FFCA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0" autoAdjust="0"/>
    <p:restoredTop sz="60694" autoAdjust="0"/>
  </p:normalViewPr>
  <p:slideViewPr>
    <p:cSldViewPr snapToGrid="0">
      <p:cViewPr varScale="1">
        <p:scale>
          <a:sx n="89" d="100"/>
          <a:sy n="89" d="100"/>
        </p:scale>
        <p:origin x="248" y="17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1B0059-1E15-3944-89AB-AB586F3AAECB}" type="doc">
      <dgm:prSet loTypeId="urn:microsoft.com/office/officeart/2005/8/layout/process1" loCatId="" qsTypeId="urn:microsoft.com/office/officeart/2005/8/quickstyle/3d6" qsCatId="3D" csTypeId="urn:microsoft.com/office/officeart/2005/8/colors/accent2_3" csCatId="accent2" phldr="1"/>
      <dgm:spPr/>
    </dgm:pt>
    <dgm:pt modelId="{B3CA698A-ED12-E74B-9869-801D10CCB3D1}">
      <dgm:prSet phldrT="[Text]"/>
      <dgm:spPr/>
      <dgm:t>
        <a:bodyPr/>
        <a:lstStyle/>
        <a:p>
          <a:r>
            <a:rPr lang="en-US" b="1" dirty="0">
              <a:latin typeface="Segoe UI" panose="020B0502040204020203" pitchFamily="34" charset="0"/>
              <a:cs typeface="Segoe UI" panose="020B0502040204020203" pitchFamily="34" charset="0"/>
            </a:rPr>
            <a:t>Intake</a:t>
          </a:r>
        </a:p>
      </dgm:t>
    </dgm:pt>
    <dgm:pt modelId="{92A44FBB-67FD-3747-85A6-F74BB1142B68}" type="parTrans" cxnId="{9AEA68B2-D747-3B43-BEE5-3BB81B1BDD62}">
      <dgm:prSet/>
      <dgm:spPr/>
      <dgm:t>
        <a:bodyPr/>
        <a:lstStyle/>
        <a:p>
          <a:endParaRPr lang="en-US" b="1">
            <a:latin typeface="Segoe UI" panose="020B0502040204020203" pitchFamily="34" charset="0"/>
            <a:cs typeface="Segoe UI" panose="020B0502040204020203" pitchFamily="34" charset="0"/>
          </a:endParaRPr>
        </a:p>
      </dgm:t>
    </dgm:pt>
    <dgm:pt modelId="{1AD3ED34-2BF6-A04C-917B-B4D45AA37055}" type="sibTrans" cxnId="{9AEA68B2-D747-3B43-BEE5-3BB81B1BDD62}">
      <dgm:prSet/>
      <dgm:spPr/>
      <dgm:t>
        <a:bodyPr/>
        <a:lstStyle/>
        <a:p>
          <a:endParaRPr lang="en-US" b="1">
            <a:latin typeface="Segoe UI" panose="020B0502040204020203" pitchFamily="34" charset="0"/>
            <a:cs typeface="Segoe UI" panose="020B0502040204020203" pitchFamily="34" charset="0"/>
          </a:endParaRPr>
        </a:p>
      </dgm:t>
    </dgm:pt>
    <dgm:pt modelId="{16326DEE-C276-F943-AF13-575F452DF955}">
      <dgm:prSet phldrT="[Text]"/>
      <dgm:spPr/>
      <dgm:t>
        <a:bodyPr/>
        <a:lstStyle/>
        <a:p>
          <a:r>
            <a:rPr lang="en-US" b="1" dirty="0">
              <a:latin typeface="Segoe UI" panose="020B0502040204020203" pitchFamily="34" charset="0"/>
              <a:cs typeface="Segoe UI" panose="020B0502040204020203" pitchFamily="34" charset="0"/>
            </a:rPr>
            <a:t>Meaning</a:t>
          </a:r>
        </a:p>
      </dgm:t>
    </dgm:pt>
    <dgm:pt modelId="{AECAA13E-63E0-0B41-9CA2-6BBEE2E9DD24}" type="parTrans" cxnId="{D74DC19E-9601-8A47-86C8-8572C138AC79}">
      <dgm:prSet/>
      <dgm:spPr/>
      <dgm:t>
        <a:bodyPr/>
        <a:lstStyle/>
        <a:p>
          <a:endParaRPr lang="en-US" b="1">
            <a:latin typeface="Segoe UI" panose="020B0502040204020203" pitchFamily="34" charset="0"/>
            <a:cs typeface="Segoe UI" panose="020B0502040204020203" pitchFamily="34" charset="0"/>
          </a:endParaRPr>
        </a:p>
      </dgm:t>
    </dgm:pt>
    <dgm:pt modelId="{7B8D8AC9-3F42-7C4D-903F-6A3B9E8C7970}" type="sibTrans" cxnId="{D74DC19E-9601-8A47-86C8-8572C138AC79}">
      <dgm:prSet/>
      <dgm:spPr/>
      <dgm:t>
        <a:bodyPr/>
        <a:lstStyle/>
        <a:p>
          <a:endParaRPr lang="en-US" b="1">
            <a:latin typeface="Segoe UI" panose="020B0502040204020203" pitchFamily="34" charset="0"/>
            <a:cs typeface="Segoe UI" panose="020B0502040204020203" pitchFamily="34" charset="0"/>
          </a:endParaRPr>
        </a:p>
      </dgm:t>
    </dgm:pt>
    <dgm:pt modelId="{F83B127B-9EC7-9144-9BD5-B7B87CC567CC}">
      <dgm:prSet phldrT="[Text]"/>
      <dgm:spPr/>
      <dgm:t>
        <a:bodyPr/>
        <a:lstStyle/>
        <a:p>
          <a:r>
            <a:rPr lang="en-US" b="1" dirty="0">
              <a:latin typeface="Segoe UI" panose="020B0502040204020203" pitchFamily="34" charset="0"/>
              <a:cs typeface="Segoe UI" panose="020B0502040204020203" pitchFamily="34" charset="0"/>
            </a:rPr>
            <a:t>Significance</a:t>
          </a:r>
        </a:p>
      </dgm:t>
    </dgm:pt>
    <dgm:pt modelId="{8938AB20-86D5-704D-A0C3-3E9490F31373}" type="parTrans" cxnId="{30D76C3E-A75F-1A44-8730-FD3336B3B9A0}">
      <dgm:prSet/>
      <dgm:spPr/>
      <dgm:t>
        <a:bodyPr/>
        <a:lstStyle/>
        <a:p>
          <a:endParaRPr lang="en-US" b="1">
            <a:latin typeface="Segoe UI" panose="020B0502040204020203" pitchFamily="34" charset="0"/>
            <a:cs typeface="Segoe UI" panose="020B0502040204020203" pitchFamily="34" charset="0"/>
          </a:endParaRPr>
        </a:p>
      </dgm:t>
    </dgm:pt>
    <dgm:pt modelId="{CC825506-B6D2-C840-A24F-5259B9CE95B5}" type="sibTrans" cxnId="{30D76C3E-A75F-1A44-8730-FD3336B3B9A0}">
      <dgm:prSet/>
      <dgm:spPr/>
      <dgm:t>
        <a:bodyPr/>
        <a:lstStyle/>
        <a:p>
          <a:endParaRPr lang="en-US" b="1">
            <a:latin typeface="Segoe UI" panose="020B0502040204020203" pitchFamily="34" charset="0"/>
            <a:cs typeface="Segoe UI" panose="020B0502040204020203" pitchFamily="34" charset="0"/>
          </a:endParaRPr>
        </a:p>
      </dgm:t>
    </dgm:pt>
    <dgm:pt modelId="{D2C6A1EB-CCC8-BE49-BC69-E0990B625B81}">
      <dgm:prSet/>
      <dgm:spPr/>
      <dgm:t>
        <a:bodyPr/>
        <a:lstStyle/>
        <a:p>
          <a:r>
            <a:rPr lang="en-US" b="1" dirty="0">
              <a:latin typeface="Segoe UI" panose="020B0502040204020203" pitchFamily="34" charset="0"/>
              <a:cs typeface="Segoe UI" panose="020B0502040204020203" pitchFamily="34" charset="0"/>
            </a:rPr>
            <a:t>Response</a:t>
          </a:r>
        </a:p>
      </dgm:t>
    </dgm:pt>
    <dgm:pt modelId="{62ECB3B9-2DB0-964E-B4F8-314902A6D800}" type="parTrans" cxnId="{712B4E6B-0434-284A-8495-A503446CA03B}">
      <dgm:prSet/>
      <dgm:spPr/>
      <dgm:t>
        <a:bodyPr/>
        <a:lstStyle/>
        <a:p>
          <a:endParaRPr lang="en-US" b="1">
            <a:latin typeface="Segoe UI" panose="020B0502040204020203" pitchFamily="34" charset="0"/>
            <a:cs typeface="Segoe UI" panose="020B0502040204020203" pitchFamily="34" charset="0"/>
          </a:endParaRPr>
        </a:p>
      </dgm:t>
    </dgm:pt>
    <dgm:pt modelId="{FCA79F30-706D-824C-835A-3D920BC1EFC1}" type="sibTrans" cxnId="{712B4E6B-0434-284A-8495-A503446CA03B}">
      <dgm:prSet/>
      <dgm:spPr/>
      <dgm:t>
        <a:bodyPr/>
        <a:lstStyle/>
        <a:p>
          <a:endParaRPr lang="en-US" b="1">
            <a:latin typeface="Segoe UI" panose="020B0502040204020203" pitchFamily="34" charset="0"/>
            <a:cs typeface="Segoe UI" panose="020B0502040204020203" pitchFamily="34" charset="0"/>
          </a:endParaRPr>
        </a:p>
      </dgm:t>
    </dgm:pt>
    <dgm:pt modelId="{7517A4AD-C369-D947-8FF1-5A22906D0225}" type="pres">
      <dgm:prSet presAssocID="{3A1B0059-1E15-3944-89AB-AB586F3AAECB}" presName="Name0" presStyleCnt="0">
        <dgm:presLayoutVars>
          <dgm:dir/>
          <dgm:resizeHandles val="exact"/>
        </dgm:presLayoutVars>
      </dgm:prSet>
      <dgm:spPr/>
    </dgm:pt>
    <dgm:pt modelId="{08553C1D-358D-E644-BC16-61F30BD0D1C4}" type="pres">
      <dgm:prSet presAssocID="{B3CA698A-ED12-E74B-9869-801D10CCB3D1}" presName="node" presStyleLbl="node1" presStyleIdx="0" presStyleCnt="4">
        <dgm:presLayoutVars>
          <dgm:bulletEnabled val="1"/>
        </dgm:presLayoutVars>
      </dgm:prSet>
      <dgm:spPr/>
    </dgm:pt>
    <dgm:pt modelId="{EAC8A646-75D3-A14D-8AA9-0D66AADC0B80}" type="pres">
      <dgm:prSet presAssocID="{1AD3ED34-2BF6-A04C-917B-B4D45AA37055}" presName="sibTrans" presStyleLbl="sibTrans2D1" presStyleIdx="0" presStyleCnt="3"/>
      <dgm:spPr/>
    </dgm:pt>
    <dgm:pt modelId="{E0CEC28E-FC6C-4C44-91C9-B6C632A0BE77}" type="pres">
      <dgm:prSet presAssocID="{1AD3ED34-2BF6-A04C-917B-B4D45AA37055}" presName="connectorText" presStyleLbl="sibTrans2D1" presStyleIdx="0" presStyleCnt="3"/>
      <dgm:spPr/>
    </dgm:pt>
    <dgm:pt modelId="{CBFC23FE-756C-E04A-B36E-192478BB8792}" type="pres">
      <dgm:prSet presAssocID="{16326DEE-C276-F943-AF13-575F452DF955}" presName="node" presStyleLbl="node1" presStyleIdx="1" presStyleCnt="4">
        <dgm:presLayoutVars>
          <dgm:bulletEnabled val="1"/>
        </dgm:presLayoutVars>
      </dgm:prSet>
      <dgm:spPr/>
    </dgm:pt>
    <dgm:pt modelId="{6249E0C6-A529-7F44-A8B9-7B72A75FFB16}" type="pres">
      <dgm:prSet presAssocID="{7B8D8AC9-3F42-7C4D-903F-6A3B9E8C7970}" presName="sibTrans" presStyleLbl="sibTrans2D1" presStyleIdx="1" presStyleCnt="3"/>
      <dgm:spPr/>
    </dgm:pt>
    <dgm:pt modelId="{26D630C0-F23B-8D44-AE20-36F9E894143A}" type="pres">
      <dgm:prSet presAssocID="{7B8D8AC9-3F42-7C4D-903F-6A3B9E8C7970}" presName="connectorText" presStyleLbl="sibTrans2D1" presStyleIdx="1" presStyleCnt="3"/>
      <dgm:spPr/>
    </dgm:pt>
    <dgm:pt modelId="{630DE8FB-CDFD-FF4E-9030-E053F3C7DE04}" type="pres">
      <dgm:prSet presAssocID="{F83B127B-9EC7-9144-9BD5-B7B87CC567CC}" presName="node" presStyleLbl="node1" presStyleIdx="2" presStyleCnt="4">
        <dgm:presLayoutVars>
          <dgm:bulletEnabled val="1"/>
        </dgm:presLayoutVars>
      </dgm:prSet>
      <dgm:spPr/>
    </dgm:pt>
    <dgm:pt modelId="{1466FB95-99A5-5C40-B7A0-60630C00F224}" type="pres">
      <dgm:prSet presAssocID="{CC825506-B6D2-C840-A24F-5259B9CE95B5}" presName="sibTrans" presStyleLbl="sibTrans2D1" presStyleIdx="2" presStyleCnt="3"/>
      <dgm:spPr/>
    </dgm:pt>
    <dgm:pt modelId="{E293DE25-69BD-C942-A1EE-80D3D5C0D779}" type="pres">
      <dgm:prSet presAssocID="{CC825506-B6D2-C840-A24F-5259B9CE95B5}" presName="connectorText" presStyleLbl="sibTrans2D1" presStyleIdx="2" presStyleCnt="3"/>
      <dgm:spPr/>
    </dgm:pt>
    <dgm:pt modelId="{00CEC4B7-5A65-6E47-BCC1-39190951406C}" type="pres">
      <dgm:prSet presAssocID="{D2C6A1EB-CCC8-BE49-BC69-E0990B625B81}" presName="node" presStyleLbl="node1" presStyleIdx="3" presStyleCnt="4">
        <dgm:presLayoutVars>
          <dgm:bulletEnabled val="1"/>
        </dgm:presLayoutVars>
      </dgm:prSet>
      <dgm:spPr/>
    </dgm:pt>
  </dgm:ptLst>
  <dgm:cxnLst>
    <dgm:cxn modelId="{8A2BBF02-AF80-8749-8854-4FB54323F0DB}" type="presOf" srcId="{CC825506-B6D2-C840-A24F-5259B9CE95B5}" destId="{1466FB95-99A5-5C40-B7A0-60630C00F224}" srcOrd="0" destOrd="0" presId="urn:microsoft.com/office/officeart/2005/8/layout/process1"/>
    <dgm:cxn modelId="{E93BA405-24E3-1049-B458-2239EBAE5875}" type="presOf" srcId="{1AD3ED34-2BF6-A04C-917B-B4D45AA37055}" destId="{E0CEC28E-FC6C-4C44-91C9-B6C632A0BE77}" srcOrd="1" destOrd="0" presId="urn:microsoft.com/office/officeart/2005/8/layout/process1"/>
    <dgm:cxn modelId="{11ED6D20-542E-7143-A5E6-3924977369C0}" type="presOf" srcId="{B3CA698A-ED12-E74B-9869-801D10CCB3D1}" destId="{08553C1D-358D-E644-BC16-61F30BD0D1C4}" srcOrd="0" destOrd="0" presId="urn:microsoft.com/office/officeart/2005/8/layout/process1"/>
    <dgm:cxn modelId="{30D76C3E-A75F-1A44-8730-FD3336B3B9A0}" srcId="{3A1B0059-1E15-3944-89AB-AB586F3AAECB}" destId="{F83B127B-9EC7-9144-9BD5-B7B87CC567CC}" srcOrd="2" destOrd="0" parTransId="{8938AB20-86D5-704D-A0C3-3E9490F31373}" sibTransId="{CC825506-B6D2-C840-A24F-5259B9CE95B5}"/>
    <dgm:cxn modelId="{D157F558-05AF-3049-9335-982B049AAAA6}" type="presOf" srcId="{1AD3ED34-2BF6-A04C-917B-B4D45AA37055}" destId="{EAC8A646-75D3-A14D-8AA9-0D66AADC0B80}" srcOrd="0" destOrd="0" presId="urn:microsoft.com/office/officeart/2005/8/layout/process1"/>
    <dgm:cxn modelId="{A3CC465E-2EE6-2E4C-9D55-188D8A6ADCED}" type="presOf" srcId="{7B8D8AC9-3F42-7C4D-903F-6A3B9E8C7970}" destId="{26D630C0-F23B-8D44-AE20-36F9E894143A}" srcOrd="1" destOrd="0" presId="urn:microsoft.com/office/officeart/2005/8/layout/process1"/>
    <dgm:cxn modelId="{712B4E6B-0434-284A-8495-A503446CA03B}" srcId="{3A1B0059-1E15-3944-89AB-AB586F3AAECB}" destId="{D2C6A1EB-CCC8-BE49-BC69-E0990B625B81}" srcOrd="3" destOrd="0" parTransId="{62ECB3B9-2DB0-964E-B4F8-314902A6D800}" sibTransId="{FCA79F30-706D-824C-835A-3D920BC1EFC1}"/>
    <dgm:cxn modelId="{6DBA1D73-86A3-F546-B7E2-0F76E03B5CF6}" type="presOf" srcId="{16326DEE-C276-F943-AF13-575F452DF955}" destId="{CBFC23FE-756C-E04A-B36E-192478BB8792}" srcOrd="0" destOrd="0" presId="urn:microsoft.com/office/officeart/2005/8/layout/process1"/>
    <dgm:cxn modelId="{D74DC19E-9601-8A47-86C8-8572C138AC79}" srcId="{3A1B0059-1E15-3944-89AB-AB586F3AAECB}" destId="{16326DEE-C276-F943-AF13-575F452DF955}" srcOrd="1" destOrd="0" parTransId="{AECAA13E-63E0-0B41-9CA2-6BBEE2E9DD24}" sibTransId="{7B8D8AC9-3F42-7C4D-903F-6A3B9E8C7970}"/>
    <dgm:cxn modelId="{336164A6-26E0-6745-A7E7-FB8C6B1F3B4F}" type="presOf" srcId="{3A1B0059-1E15-3944-89AB-AB586F3AAECB}" destId="{7517A4AD-C369-D947-8FF1-5A22906D0225}" srcOrd="0" destOrd="0" presId="urn:microsoft.com/office/officeart/2005/8/layout/process1"/>
    <dgm:cxn modelId="{9AEA68B2-D747-3B43-BEE5-3BB81B1BDD62}" srcId="{3A1B0059-1E15-3944-89AB-AB586F3AAECB}" destId="{B3CA698A-ED12-E74B-9869-801D10CCB3D1}" srcOrd="0" destOrd="0" parTransId="{92A44FBB-67FD-3747-85A6-F74BB1142B68}" sibTransId="{1AD3ED34-2BF6-A04C-917B-B4D45AA37055}"/>
    <dgm:cxn modelId="{C83A2CB3-6B89-4240-BFAB-42DE0420BB4D}" type="presOf" srcId="{CC825506-B6D2-C840-A24F-5259B9CE95B5}" destId="{E293DE25-69BD-C942-A1EE-80D3D5C0D779}" srcOrd="1" destOrd="0" presId="urn:microsoft.com/office/officeart/2005/8/layout/process1"/>
    <dgm:cxn modelId="{B71246DE-6CCB-0942-8190-3C9D8129E80F}" type="presOf" srcId="{7B8D8AC9-3F42-7C4D-903F-6A3B9E8C7970}" destId="{6249E0C6-A529-7F44-A8B9-7B72A75FFB16}" srcOrd="0" destOrd="0" presId="urn:microsoft.com/office/officeart/2005/8/layout/process1"/>
    <dgm:cxn modelId="{2CD891E0-7FCA-2D4A-8DBB-9C5618F3439C}" type="presOf" srcId="{D2C6A1EB-CCC8-BE49-BC69-E0990B625B81}" destId="{00CEC4B7-5A65-6E47-BCC1-39190951406C}" srcOrd="0" destOrd="0" presId="urn:microsoft.com/office/officeart/2005/8/layout/process1"/>
    <dgm:cxn modelId="{3985FDFD-6992-3848-8CA3-8FEBC6A62258}" type="presOf" srcId="{F83B127B-9EC7-9144-9BD5-B7B87CC567CC}" destId="{630DE8FB-CDFD-FF4E-9030-E053F3C7DE04}" srcOrd="0" destOrd="0" presId="urn:microsoft.com/office/officeart/2005/8/layout/process1"/>
    <dgm:cxn modelId="{D112902C-0B27-F741-8A52-0A0F9D00D7D1}" type="presParOf" srcId="{7517A4AD-C369-D947-8FF1-5A22906D0225}" destId="{08553C1D-358D-E644-BC16-61F30BD0D1C4}" srcOrd="0" destOrd="0" presId="urn:microsoft.com/office/officeart/2005/8/layout/process1"/>
    <dgm:cxn modelId="{3B6F8BC6-FAD3-754C-8022-70983BD0A3E6}" type="presParOf" srcId="{7517A4AD-C369-D947-8FF1-5A22906D0225}" destId="{EAC8A646-75D3-A14D-8AA9-0D66AADC0B80}" srcOrd="1" destOrd="0" presId="urn:microsoft.com/office/officeart/2005/8/layout/process1"/>
    <dgm:cxn modelId="{C195426B-C050-8346-8357-B549064BEF26}" type="presParOf" srcId="{EAC8A646-75D3-A14D-8AA9-0D66AADC0B80}" destId="{E0CEC28E-FC6C-4C44-91C9-B6C632A0BE77}" srcOrd="0" destOrd="0" presId="urn:microsoft.com/office/officeart/2005/8/layout/process1"/>
    <dgm:cxn modelId="{ABC1614F-144F-0A4F-B173-3DEDA8B35C73}" type="presParOf" srcId="{7517A4AD-C369-D947-8FF1-5A22906D0225}" destId="{CBFC23FE-756C-E04A-B36E-192478BB8792}" srcOrd="2" destOrd="0" presId="urn:microsoft.com/office/officeart/2005/8/layout/process1"/>
    <dgm:cxn modelId="{3627E97E-0C3B-514C-B375-9EFB46AD0BD2}" type="presParOf" srcId="{7517A4AD-C369-D947-8FF1-5A22906D0225}" destId="{6249E0C6-A529-7F44-A8B9-7B72A75FFB16}" srcOrd="3" destOrd="0" presId="urn:microsoft.com/office/officeart/2005/8/layout/process1"/>
    <dgm:cxn modelId="{E4D86B8A-2379-DE41-BFC4-0C7D907AF652}" type="presParOf" srcId="{6249E0C6-A529-7F44-A8B9-7B72A75FFB16}" destId="{26D630C0-F23B-8D44-AE20-36F9E894143A}" srcOrd="0" destOrd="0" presId="urn:microsoft.com/office/officeart/2005/8/layout/process1"/>
    <dgm:cxn modelId="{5FE79612-4EA2-B540-981E-32633CB33AF0}" type="presParOf" srcId="{7517A4AD-C369-D947-8FF1-5A22906D0225}" destId="{630DE8FB-CDFD-FF4E-9030-E053F3C7DE04}" srcOrd="4" destOrd="0" presId="urn:microsoft.com/office/officeart/2005/8/layout/process1"/>
    <dgm:cxn modelId="{813C4549-F63A-CE42-B6F2-59DC6BDC6FAF}" type="presParOf" srcId="{7517A4AD-C369-D947-8FF1-5A22906D0225}" destId="{1466FB95-99A5-5C40-B7A0-60630C00F224}" srcOrd="5" destOrd="0" presId="urn:microsoft.com/office/officeart/2005/8/layout/process1"/>
    <dgm:cxn modelId="{9E3C1FE4-D768-A347-BE3E-08706CF19928}" type="presParOf" srcId="{1466FB95-99A5-5C40-B7A0-60630C00F224}" destId="{E293DE25-69BD-C942-A1EE-80D3D5C0D779}" srcOrd="0" destOrd="0" presId="urn:microsoft.com/office/officeart/2005/8/layout/process1"/>
    <dgm:cxn modelId="{1CD1A52D-598A-4649-B606-C09472913704}" type="presParOf" srcId="{7517A4AD-C369-D947-8FF1-5A22906D0225}" destId="{00CEC4B7-5A65-6E47-BCC1-39190951406C}" srcOrd="6" destOrd="0" presId="urn:microsoft.com/office/officeart/2005/8/layout/process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53C1D-358D-E644-BC16-61F30BD0D1C4}">
      <dsp:nvSpPr>
        <dsp:cNvPr id="0" name=""/>
        <dsp:cNvSpPr/>
      </dsp:nvSpPr>
      <dsp:spPr>
        <a:xfrm>
          <a:off x="4967" y="2642010"/>
          <a:ext cx="2171743" cy="1303046"/>
        </a:xfrm>
        <a:prstGeom prst="roundRect">
          <a:avLst>
            <a:gd name="adj" fmla="val 10000"/>
          </a:avLst>
        </a:prstGeom>
        <a:solidFill>
          <a:schemeClr val="accent2">
            <a:shade val="8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latin typeface="Segoe UI" panose="020B0502040204020203" pitchFamily="34" charset="0"/>
              <a:cs typeface="Segoe UI" panose="020B0502040204020203" pitchFamily="34" charset="0"/>
            </a:rPr>
            <a:t>Intake</a:t>
          </a:r>
        </a:p>
      </dsp:txBody>
      <dsp:txXfrm>
        <a:off x="43132" y="2680175"/>
        <a:ext cx="2095413" cy="1226716"/>
      </dsp:txXfrm>
    </dsp:sp>
    <dsp:sp modelId="{EAC8A646-75D3-A14D-8AA9-0D66AADC0B80}">
      <dsp:nvSpPr>
        <dsp:cNvPr id="0" name=""/>
        <dsp:cNvSpPr/>
      </dsp:nvSpPr>
      <dsp:spPr>
        <a:xfrm>
          <a:off x="2393884" y="3024237"/>
          <a:ext cx="460409" cy="538592"/>
        </a:xfrm>
        <a:prstGeom prst="rightArrow">
          <a:avLst>
            <a:gd name="adj1" fmla="val 60000"/>
            <a:gd name="adj2" fmla="val 50000"/>
          </a:avLst>
        </a:prstGeom>
        <a:solidFill>
          <a:schemeClr val="accent2">
            <a:shade val="90000"/>
            <a:hueOff val="0"/>
            <a:satOff val="0"/>
            <a:lumOff val="0"/>
            <a:alphaOff val="0"/>
          </a:schemeClr>
        </a:solidFill>
        <a:ln w="6350" cap="flat" cmpd="sng" algn="ctr">
          <a:solidFill>
            <a:schemeClr val="accent2">
              <a:shade val="90000"/>
              <a:hueOff val="0"/>
              <a:satOff val="0"/>
              <a:lumOff val="0"/>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kern="1200">
            <a:latin typeface="Segoe UI" panose="020B0502040204020203" pitchFamily="34" charset="0"/>
            <a:cs typeface="Segoe UI" panose="020B0502040204020203" pitchFamily="34" charset="0"/>
          </a:endParaRPr>
        </a:p>
      </dsp:txBody>
      <dsp:txXfrm>
        <a:off x="2393884" y="3131955"/>
        <a:ext cx="322286" cy="323156"/>
      </dsp:txXfrm>
    </dsp:sp>
    <dsp:sp modelId="{CBFC23FE-756C-E04A-B36E-192478BB8792}">
      <dsp:nvSpPr>
        <dsp:cNvPr id="0" name=""/>
        <dsp:cNvSpPr/>
      </dsp:nvSpPr>
      <dsp:spPr>
        <a:xfrm>
          <a:off x="3045407" y="2642010"/>
          <a:ext cx="2171743" cy="1303046"/>
        </a:xfrm>
        <a:prstGeom prst="roundRect">
          <a:avLst>
            <a:gd name="adj" fmla="val 10000"/>
          </a:avLst>
        </a:prstGeom>
        <a:solidFill>
          <a:schemeClr val="accent2">
            <a:shade val="80000"/>
            <a:hueOff val="0"/>
            <a:satOff val="0"/>
            <a:lumOff val="19461"/>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latin typeface="Segoe UI" panose="020B0502040204020203" pitchFamily="34" charset="0"/>
              <a:cs typeface="Segoe UI" panose="020B0502040204020203" pitchFamily="34" charset="0"/>
            </a:rPr>
            <a:t>Meaning</a:t>
          </a:r>
        </a:p>
      </dsp:txBody>
      <dsp:txXfrm>
        <a:off x="3083572" y="2680175"/>
        <a:ext cx="2095413" cy="1226716"/>
      </dsp:txXfrm>
    </dsp:sp>
    <dsp:sp modelId="{6249E0C6-A529-7F44-A8B9-7B72A75FFB16}">
      <dsp:nvSpPr>
        <dsp:cNvPr id="0" name=""/>
        <dsp:cNvSpPr/>
      </dsp:nvSpPr>
      <dsp:spPr>
        <a:xfrm>
          <a:off x="5434325" y="3024237"/>
          <a:ext cx="460409" cy="538592"/>
        </a:xfrm>
        <a:prstGeom prst="rightArrow">
          <a:avLst>
            <a:gd name="adj1" fmla="val 60000"/>
            <a:gd name="adj2" fmla="val 50000"/>
          </a:avLst>
        </a:prstGeom>
        <a:solidFill>
          <a:schemeClr val="accent2">
            <a:shade val="90000"/>
            <a:hueOff val="0"/>
            <a:satOff val="0"/>
            <a:lumOff val="29191"/>
            <a:alphaOff val="0"/>
          </a:schemeClr>
        </a:solidFill>
        <a:ln w="6350" cap="flat" cmpd="sng" algn="ctr">
          <a:solidFill>
            <a:schemeClr val="accent2">
              <a:shade val="90000"/>
              <a:hueOff val="0"/>
              <a:satOff val="0"/>
              <a:lumOff val="29191"/>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kern="1200">
            <a:latin typeface="Segoe UI" panose="020B0502040204020203" pitchFamily="34" charset="0"/>
            <a:cs typeface="Segoe UI" panose="020B0502040204020203" pitchFamily="34" charset="0"/>
          </a:endParaRPr>
        </a:p>
      </dsp:txBody>
      <dsp:txXfrm>
        <a:off x="5434325" y="3131955"/>
        <a:ext cx="322286" cy="323156"/>
      </dsp:txXfrm>
    </dsp:sp>
    <dsp:sp modelId="{630DE8FB-CDFD-FF4E-9030-E053F3C7DE04}">
      <dsp:nvSpPr>
        <dsp:cNvPr id="0" name=""/>
        <dsp:cNvSpPr/>
      </dsp:nvSpPr>
      <dsp:spPr>
        <a:xfrm>
          <a:off x="6085848" y="2642010"/>
          <a:ext cx="2171743" cy="1303046"/>
        </a:xfrm>
        <a:prstGeom prst="roundRect">
          <a:avLst>
            <a:gd name="adj" fmla="val 10000"/>
          </a:avLst>
        </a:prstGeom>
        <a:solidFill>
          <a:schemeClr val="accent2">
            <a:shade val="80000"/>
            <a:hueOff val="0"/>
            <a:satOff val="0"/>
            <a:lumOff val="38922"/>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latin typeface="Segoe UI" panose="020B0502040204020203" pitchFamily="34" charset="0"/>
              <a:cs typeface="Segoe UI" panose="020B0502040204020203" pitchFamily="34" charset="0"/>
            </a:rPr>
            <a:t>Significance</a:t>
          </a:r>
        </a:p>
      </dsp:txBody>
      <dsp:txXfrm>
        <a:off x="6124013" y="2680175"/>
        <a:ext cx="2095413" cy="1226716"/>
      </dsp:txXfrm>
    </dsp:sp>
    <dsp:sp modelId="{1466FB95-99A5-5C40-B7A0-60630C00F224}">
      <dsp:nvSpPr>
        <dsp:cNvPr id="0" name=""/>
        <dsp:cNvSpPr/>
      </dsp:nvSpPr>
      <dsp:spPr>
        <a:xfrm>
          <a:off x="8474766" y="3024237"/>
          <a:ext cx="460409" cy="538592"/>
        </a:xfrm>
        <a:prstGeom prst="rightArrow">
          <a:avLst>
            <a:gd name="adj1" fmla="val 60000"/>
            <a:gd name="adj2" fmla="val 50000"/>
          </a:avLst>
        </a:prstGeom>
        <a:solidFill>
          <a:schemeClr val="accent2">
            <a:shade val="90000"/>
            <a:hueOff val="0"/>
            <a:satOff val="0"/>
            <a:lumOff val="58383"/>
            <a:alphaOff val="0"/>
          </a:schemeClr>
        </a:solidFill>
        <a:ln w="6350" cap="flat" cmpd="sng" algn="ctr">
          <a:solidFill>
            <a:schemeClr val="accent2">
              <a:shade val="90000"/>
              <a:hueOff val="0"/>
              <a:satOff val="0"/>
              <a:lumOff val="58383"/>
              <a:alphaOff val="0"/>
            </a:schemeClr>
          </a:solidFill>
          <a:prstDash val="solid"/>
          <a:miter lim="800000"/>
        </a:ln>
        <a:effectLst/>
        <a:sp3d z="-25400" prstMaterial="plastic">
          <a:bevelT w="25400" h="25400"/>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b="1" kern="1200">
            <a:latin typeface="Segoe UI" panose="020B0502040204020203" pitchFamily="34" charset="0"/>
            <a:cs typeface="Segoe UI" panose="020B0502040204020203" pitchFamily="34" charset="0"/>
          </a:endParaRPr>
        </a:p>
      </dsp:txBody>
      <dsp:txXfrm>
        <a:off x="8474766" y="3131955"/>
        <a:ext cx="322286" cy="323156"/>
      </dsp:txXfrm>
    </dsp:sp>
    <dsp:sp modelId="{00CEC4B7-5A65-6E47-BCC1-39190951406C}">
      <dsp:nvSpPr>
        <dsp:cNvPr id="0" name=""/>
        <dsp:cNvSpPr/>
      </dsp:nvSpPr>
      <dsp:spPr>
        <a:xfrm>
          <a:off x="9126289" y="2642010"/>
          <a:ext cx="2171743" cy="1303046"/>
        </a:xfrm>
        <a:prstGeom prst="roundRect">
          <a:avLst>
            <a:gd name="adj" fmla="val 10000"/>
          </a:avLst>
        </a:prstGeom>
        <a:solidFill>
          <a:schemeClr val="accent2">
            <a:shade val="80000"/>
            <a:hueOff val="0"/>
            <a:satOff val="0"/>
            <a:lumOff val="58383"/>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dirty="0">
              <a:latin typeface="Segoe UI" panose="020B0502040204020203" pitchFamily="34" charset="0"/>
              <a:cs typeface="Segoe UI" panose="020B0502040204020203" pitchFamily="34" charset="0"/>
            </a:rPr>
            <a:t>Response</a:t>
          </a:r>
        </a:p>
      </dsp:txBody>
      <dsp:txXfrm>
        <a:off x="9164454" y="2680175"/>
        <a:ext cx="2095413" cy="12267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1440" tIns="45720" rIns="91440" bIns="45720" rtlCol="0"/>
          <a:lstStyle>
            <a:lvl1pPr algn="l">
              <a:defRPr sz="1200"/>
            </a:lvl1pPr>
          </a:lstStyle>
          <a:p>
            <a:endParaRPr lang="en-US" dirty="0">
              <a:latin typeface="Franklin Gothic Book" panose="020B0503020102020204" pitchFamily="34" charset="0"/>
            </a:endParaRPr>
          </a:p>
        </p:txBody>
      </p:sp>
      <p:sp>
        <p:nvSpPr>
          <p:cNvPr id="3" name="Date Placeholder 2"/>
          <p:cNvSpPr>
            <a:spLocks noGrp="1"/>
          </p:cNvSpPr>
          <p:nvPr>
            <p:ph type="dt" sz="quarter" idx="1"/>
          </p:nvPr>
        </p:nvSpPr>
        <p:spPr>
          <a:xfrm>
            <a:off x="3978275" y="0"/>
            <a:ext cx="3043238" cy="466725"/>
          </a:xfrm>
          <a:prstGeom prst="rect">
            <a:avLst/>
          </a:prstGeom>
        </p:spPr>
        <p:txBody>
          <a:bodyPr vert="horz" lIns="91440" tIns="45720" rIns="91440" bIns="45720" rtlCol="0"/>
          <a:lstStyle>
            <a:lvl1pPr algn="r">
              <a:defRPr sz="1200"/>
            </a:lvl1pPr>
          </a:lstStyle>
          <a:p>
            <a:fld id="{DE505085-3BA4-4EC0-8A6A-6109D3C7A4A1}" type="datetimeFigureOut">
              <a:rPr lang="en-US" smtClean="0">
                <a:latin typeface="Franklin Gothic Book" panose="020B0503020102020204" pitchFamily="34" charset="0"/>
              </a:rPr>
              <a:t>9/11/18</a:t>
            </a:fld>
            <a:endParaRPr lang="en-US" dirty="0">
              <a:latin typeface="Franklin Gothic Book" panose="020B0503020102020204" pitchFamily="34" charset="0"/>
            </a:endParaRPr>
          </a:p>
        </p:txBody>
      </p:sp>
      <p:sp>
        <p:nvSpPr>
          <p:cNvPr id="4" name="Footer Placeholder 3"/>
          <p:cNvSpPr>
            <a:spLocks noGrp="1"/>
          </p:cNvSpPr>
          <p:nvPr>
            <p:ph type="ftr" sz="quarter" idx="2"/>
          </p:nvPr>
        </p:nvSpPr>
        <p:spPr>
          <a:xfrm>
            <a:off x="0" y="8842375"/>
            <a:ext cx="3043238" cy="466725"/>
          </a:xfrm>
          <a:prstGeom prst="rect">
            <a:avLst/>
          </a:prstGeom>
        </p:spPr>
        <p:txBody>
          <a:bodyPr vert="horz" lIns="91440" tIns="45720" rIns="91440" bIns="45720" rtlCol="0" anchor="b"/>
          <a:lstStyle>
            <a:lvl1pPr algn="l">
              <a:defRPr sz="1200"/>
            </a:lvl1pPr>
          </a:lstStyle>
          <a:p>
            <a:endParaRPr lang="en-US" dirty="0">
              <a:latin typeface="Franklin Gothic Book" panose="020B0503020102020204" pitchFamily="34" charset="0"/>
            </a:endParaRPr>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1440" tIns="45720" rIns="91440" bIns="45720" rtlCol="0" anchor="b"/>
          <a:lstStyle>
            <a:lvl1pPr algn="r">
              <a:defRPr sz="1200"/>
            </a:lvl1pPr>
          </a:lstStyle>
          <a:p>
            <a:fld id="{835C7AD8-7A27-47E0-BFCF-DDC7DDD6AB95}" type="slidenum">
              <a:rPr lang="en-US" smtClean="0">
                <a:latin typeface="Franklin Gothic Book" panose="020B0503020102020204" pitchFamily="34" charset="0"/>
              </a:rPr>
              <a:t>‹#›</a:t>
            </a:fld>
            <a:endParaRPr lang="en-US" dirty="0">
              <a:latin typeface="Franklin Gothic Book" panose="020B0503020102020204" pitchFamily="34" charset="0"/>
            </a:endParaRPr>
          </a:p>
        </p:txBody>
      </p:sp>
    </p:spTree>
    <p:extLst>
      <p:ext uri="{BB962C8B-B14F-4D97-AF65-F5344CB8AC3E}">
        <p14:creationId xmlns:p14="http://schemas.microsoft.com/office/powerpoint/2010/main" val="2514095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atin typeface="Franklin Gothic Book" panose="020B0503020102020204" pitchFamily="34" charset="0"/>
              </a:defRPr>
            </a:lvl1pPr>
          </a:lstStyle>
          <a:p>
            <a:endParaRPr lang="en-US" dirty="0"/>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atin typeface="Franklin Gothic Book" panose="020B0503020102020204" pitchFamily="34" charset="0"/>
              </a:defRPr>
            </a:lvl1pPr>
          </a:lstStyle>
          <a:p>
            <a:fld id="{5FEABA52-963B-438D-9094-087AA6B73BA0}" type="datetimeFigureOut">
              <a:rPr lang="en-US" smtClean="0"/>
              <a:pPr/>
              <a:t>9/11/18</a:t>
            </a:fld>
            <a:endParaRPr lang="en-US" dirty="0"/>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atin typeface="Franklin Gothic Book" panose="020B0503020102020204"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atin typeface="Franklin Gothic Book" panose="020B0503020102020204" pitchFamily="34" charset="0"/>
              </a:defRPr>
            </a:lvl1pPr>
          </a:lstStyle>
          <a:p>
            <a:fld id="{E88D5CE3-4E28-4A10-8694-E2BCF62BF79B}" type="slidenum">
              <a:rPr lang="en-US" smtClean="0"/>
              <a:pPr/>
              <a:t>‹#›</a:t>
            </a:fld>
            <a:endParaRPr lang="en-US" dirty="0"/>
          </a:p>
        </p:txBody>
      </p:sp>
    </p:spTree>
    <p:extLst>
      <p:ext uri="{BB962C8B-B14F-4D97-AF65-F5344CB8AC3E}">
        <p14:creationId xmlns:p14="http://schemas.microsoft.com/office/powerpoint/2010/main" val="34732398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Franklin Gothic Book" panose="020B0503020102020204" pitchFamily="34" charset="0"/>
        <a:ea typeface="+mn-ea"/>
        <a:cs typeface="+mn-cs"/>
      </a:defRPr>
    </a:lvl1pPr>
    <a:lvl2pPr marL="457200" algn="l" defTabSz="914400" rtl="0" eaLnBrk="1" latinLnBrk="0" hangingPunct="1">
      <a:defRPr sz="1200" kern="1200">
        <a:solidFill>
          <a:schemeClr val="tx1"/>
        </a:solidFill>
        <a:latin typeface="Franklin Gothic Book" panose="020B0503020102020204" pitchFamily="34" charset="0"/>
        <a:ea typeface="+mn-ea"/>
        <a:cs typeface="+mn-cs"/>
      </a:defRPr>
    </a:lvl2pPr>
    <a:lvl3pPr marL="914400" algn="l" defTabSz="914400" rtl="0" eaLnBrk="1" latinLnBrk="0" hangingPunct="1">
      <a:defRPr sz="1200" kern="1200">
        <a:solidFill>
          <a:schemeClr val="tx1"/>
        </a:solidFill>
        <a:latin typeface="Franklin Gothic Book" panose="020B0503020102020204" pitchFamily="34" charset="0"/>
        <a:ea typeface="+mn-ea"/>
        <a:cs typeface="+mn-cs"/>
      </a:defRPr>
    </a:lvl3pPr>
    <a:lvl4pPr marL="1371600" algn="l" defTabSz="914400" rtl="0" eaLnBrk="1" latinLnBrk="0" hangingPunct="1">
      <a:defRPr sz="1200" kern="1200">
        <a:solidFill>
          <a:schemeClr val="tx1"/>
        </a:solidFill>
        <a:latin typeface="Franklin Gothic Book" panose="020B0503020102020204" pitchFamily="34" charset="0"/>
        <a:ea typeface="+mn-ea"/>
        <a:cs typeface="+mn-cs"/>
      </a:defRPr>
    </a:lvl4pPr>
    <a:lvl5pPr marL="1828800" algn="l" defTabSz="914400" rtl="0" eaLnBrk="1" latinLnBrk="0" hangingPunct="1">
      <a:defRPr sz="1200" kern="1200">
        <a:solidFill>
          <a:schemeClr val="tx1"/>
        </a:solidFill>
        <a:latin typeface="Franklin Gothic Book" panose="020B05030201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D31714-105D-C747-A422-FF4F6D0D395D}" type="slidenum">
              <a:rPr lang="en-US" smtClean="0"/>
              <a:t>1</a:t>
            </a:fld>
            <a:endParaRPr lang="en-US"/>
          </a:p>
        </p:txBody>
      </p:sp>
    </p:spTree>
    <p:extLst>
      <p:ext uri="{BB962C8B-B14F-4D97-AF65-F5344CB8AC3E}">
        <p14:creationId xmlns:p14="http://schemas.microsoft.com/office/powerpoint/2010/main" val="1236238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Jim:</a:t>
            </a:r>
            <a:r>
              <a:rPr lang="en-US" baseline="0" dirty="0"/>
              <a:t> I</a:t>
            </a:r>
            <a:r>
              <a:rPr lang="en-US" sz="1200" b="0" i="0" kern="1200" dirty="0">
                <a:solidFill>
                  <a:schemeClr val="tx1"/>
                </a:solidFill>
                <a:effectLst/>
                <a:latin typeface="Franklin Gothic Book" panose="020B0503020102020204" pitchFamily="34" charset="0"/>
                <a:ea typeface="+mn-ea"/>
                <a:cs typeface="+mn-cs"/>
              </a:rPr>
              <a:t>ntroduce values and principles.</a:t>
            </a:r>
          </a:p>
          <a:p>
            <a:endParaRPr lang="en-US" sz="1200" b="0" i="0" kern="1200" dirty="0">
              <a:solidFill>
                <a:schemeClr val="tx1"/>
              </a:solidFill>
              <a:effectLst/>
              <a:latin typeface="Franklin Gothic Book" panose="020B0503020102020204" pitchFamily="34" charset="0"/>
              <a:ea typeface="+mn-ea"/>
              <a:cs typeface="+mn-cs"/>
            </a:endParaRPr>
          </a:p>
          <a:p>
            <a:r>
              <a:rPr lang="en-US" sz="1200" b="0" i="0" kern="1200" dirty="0">
                <a:solidFill>
                  <a:schemeClr val="tx1"/>
                </a:solidFill>
                <a:effectLst/>
                <a:latin typeface="Franklin Gothic Book" panose="020B0503020102020204" pitchFamily="34" charset="0"/>
                <a:ea typeface="+mn-ea"/>
                <a:cs typeface="+mn-cs"/>
              </a:rPr>
              <a:t>Alex:</a:t>
            </a:r>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10</a:t>
            </a:fld>
            <a:endParaRPr lang="en-US"/>
          </a:p>
        </p:txBody>
      </p:sp>
    </p:spTree>
    <p:extLst>
      <p:ext uri="{BB962C8B-B14F-4D97-AF65-F5344CB8AC3E}">
        <p14:creationId xmlns:p14="http://schemas.microsoft.com/office/powerpoint/2010/main" val="4285569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Jim: As you can see the values are very generic. They have nothing to do with technology.</a:t>
            </a:r>
          </a:p>
          <a:p>
            <a:pPr marL="0" indent="0">
              <a:buFontTx/>
              <a:buNone/>
            </a:pPr>
            <a:endParaRPr lang="en-US" baseline="0" dirty="0"/>
          </a:p>
          <a:p>
            <a:pPr marL="0" indent="0">
              <a:buFontTx/>
              <a:buNone/>
            </a:pPr>
            <a:r>
              <a:rPr lang="en-US" dirty="0"/>
              <a:t>Alex: </a:t>
            </a:r>
            <a:r>
              <a:rPr lang="en-US" baseline="0" dirty="0"/>
              <a:t>Here are some examples of the values my team came up with. I’ll talk a little about some to show how they impact our behavior.</a:t>
            </a:r>
          </a:p>
          <a:p>
            <a:pPr marL="0" indent="0">
              <a:buFontTx/>
              <a:buNone/>
            </a:pPr>
            <a:endParaRPr lang="en-US" baseline="0" dirty="0"/>
          </a:p>
          <a:p>
            <a:pPr marL="0" indent="0">
              <a:buFontTx/>
              <a:buNone/>
            </a:pPr>
            <a:r>
              <a:rPr lang="en-US" baseline="0" dirty="0"/>
              <a:t>Teamwork is very important to us. We do everything as a team (like support, like interviews, …). I even find myself more productive by just repeating my ideas to my pairing partner.</a:t>
            </a:r>
          </a:p>
          <a:p>
            <a:pPr marL="0" indent="0">
              <a:buFontTx/>
              <a:buNone/>
            </a:pPr>
            <a:endParaRPr lang="en-US" baseline="0" dirty="0"/>
          </a:p>
          <a:p>
            <a:pPr marL="0" indent="0">
              <a:buFontTx/>
              <a:buNone/>
            </a:pPr>
            <a:r>
              <a:rPr lang="en-US" baseline="0" dirty="0"/>
              <a:t>Another value I want to highlight is honesty. Jim talked about congruence in communication. Establishing honesty as a value has allowed my team to be brutally honest with each other and so people can say what they think and that is ok. As a result we cut through a lot of the crap to get stuff done.</a:t>
            </a:r>
          </a:p>
        </p:txBody>
      </p:sp>
      <p:sp>
        <p:nvSpPr>
          <p:cNvPr id="4" name="Slide Number Placeholder 3"/>
          <p:cNvSpPr>
            <a:spLocks noGrp="1"/>
          </p:cNvSpPr>
          <p:nvPr>
            <p:ph type="sldNum" sz="quarter" idx="10"/>
          </p:nvPr>
        </p:nvSpPr>
        <p:spPr/>
        <p:txBody>
          <a:bodyPr/>
          <a:lstStyle/>
          <a:p>
            <a:fld id="{C4D31714-105D-C747-A422-FF4F6D0D395D}" type="slidenum">
              <a:rPr lang="en-US" smtClean="0"/>
              <a:t>11</a:t>
            </a:fld>
            <a:endParaRPr lang="en-US"/>
          </a:p>
        </p:txBody>
      </p:sp>
    </p:spTree>
    <p:extLst>
      <p:ext uri="{BB962C8B-B14F-4D97-AF65-F5344CB8AC3E}">
        <p14:creationId xmlns:p14="http://schemas.microsoft.com/office/powerpoint/2010/main" val="318018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Jim: These are context specific – they should be decided by the team</a:t>
            </a:r>
          </a:p>
          <a:p>
            <a:pPr marL="171450" indent="-171450">
              <a:buFontTx/>
              <a:buChar char="-"/>
            </a:pPr>
            <a:endParaRPr lang="en-US" dirty="0"/>
          </a:p>
          <a:p>
            <a:pPr marL="171450" indent="-171450">
              <a:buFontTx/>
              <a:buChar char="-"/>
            </a:pPr>
            <a:r>
              <a:rPr lang="en-US" dirty="0"/>
              <a:t>Alex:</a:t>
            </a:r>
            <a:r>
              <a:rPr lang="en-US" baseline="0" dirty="0"/>
              <a:t> I’ll do the same thing here as I did with Values. You can see one of my team’s principles is “the only measure...”</a:t>
            </a:r>
          </a:p>
          <a:p>
            <a:pPr marL="171450" indent="-171450">
              <a:buFontTx/>
              <a:buChar char="-"/>
            </a:pPr>
            <a:endParaRPr lang="en-US" baseline="0" dirty="0"/>
          </a:p>
          <a:p>
            <a:pPr marL="171450" indent="-171450">
              <a:buFontTx/>
              <a:buChar char="-"/>
            </a:pPr>
            <a:r>
              <a:rPr lang="en-US" baseline="0" dirty="0"/>
              <a:t>Having this principle helps us deal with the fact that every developer is always 90% done.</a:t>
            </a:r>
          </a:p>
          <a:p>
            <a:pPr marL="171450" indent="-171450">
              <a:buFontTx/>
              <a:buChar char="-"/>
            </a:pPr>
            <a:endParaRPr lang="en-US" baseline="0" dirty="0"/>
          </a:p>
          <a:p>
            <a:pPr marL="171450" indent="-171450">
              <a:buFontTx/>
              <a:buChar char="-"/>
            </a:pPr>
            <a:r>
              <a:rPr lang="en-US" baseline="0" dirty="0"/>
              <a:t>We really have two status: working on it, or done, and by done we mean running demonstrable software. Our whole team, including the product owner and business analysts understands this and it enables us to have very simple, straightforward conversations – “what is the status of this story?” “I am working on it.” “Got it.”</a:t>
            </a:r>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12</a:t>
            </a:fld>
            <a:endParaRPr lang="en-US"/>
          </a:p>
        </p:txBody>
      </p:sp>
    </p:spTree>
    <p:extLst>
      <p:ext uri="{BB962C8B-B14F-4D97-AF65-F5344CB8AC3E}">
        <p14:creationId xmlns:p14="http://schemas.microsoft.com/office/powerpoint/2010/main" val="1195844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Jim: These are context specific – they should be decided by the team</a:t>
            </a:r>
          </a:p>
          <a:p>
            <a:pPr marL="171450" indent="-171450">
              <a:buFontTx/>
              <a:buChar char="-"/>
            </a:pPr>
            <a:endParaRPr lang="en-US" dirty="0"/>
          </a:p>
          <a:p>
            <a:pPr marL="171450" indent="-171450">
              <a:buFontTx/>
              <a:buChar char="-"/>
            </a:pPr>
            <a:r>
              <a:rPr lang="en-US" dirty="0"/>
              <a:t>Alex: So pairing isn’t common, isn’t for everyone, but on my team we agreed to do</a:t>
            </a:r>
            <a:r>
              <a:rPr lang="en-US" baseline="0" dirty="0"/>
              <a:t> it, cause we </a:t>
            </a:r>
            <a:r>
              <a:rPr lang="en-US" dirty="0"/>
              <a:t>find it very productive.</a:t>
            </a:r>
            <a:r>
              <a:rPr lang="en-US" baseline="0" dirty="0"/>
              <a:t> That allows us to put the new person who started yesterday to work on production issues day one, cause they’re pairing with someone who can help.</a:t>
            </a:r>
          </a:p>
          <a:p>
            <a:pPr marL="171450" indent="-171450">
              <a:buFontTx/>
              <a:buChar char="-"/>
            </a:pPr>
            <a:endParaRPr lang="en-US" baseline="0" dirty="0"/>
          </a:p>
          <a:p>
            <a:pPr marL="171450" indent="-171450">
              <a:buFontTx/>
              <a:buChar char="-"/>
            </a:pPr>
            <a:r>
              <a:rPr lang="en-US" baseline="0" dirty="0"/>
              <a:t>Refactoring is scary and product owners and project managers might tell teams not to do it.</a:t>
            </a:r>
          </a:p>
          <a:p>
            <a:pPr marL="171450" indent="-171450">
              <a:buFontTx/>
              <a:buChar char="-"/>
            </a:pPr>
            <a:endParaRPr lang="en-US" baseline="0" dirty="0"/>
          </a:p>
          <a:p>
            <a:pPr marL="171450" indent="-171450">
              <a:buFontTx/>
              <a:buChar char="-"/>
            </a:pPr>
            <a:r>
              <a:rPr lang="en-US" baseline="0" dirty="0"/>
              <a:t>The application my team works on it it has 10+ year of code history, so it’s much easier to just go in, make the change required and get out.</a:t>
            </a:r>
          </a:p>
          <a:p>
            <a:pPr marL="171450" indent="-171450">
              <a:buFontTx/>
              <a:buChar char="-"/>
            </a:pPr>
            <a:endParaRPr lang="en-US" baseline="0" dirty="0"/>
          </a:p>
          <a:p>
            <a:pPr marL="171450" indent="-171450">
              <a:buFontTx/>
              <a:buChar char="-"/>
            </a:pPr>
            <a:r>
              <a:rPr lang="en-US" baseline="0" dirty="0"/>
              <a:t>But we’ve agreed that we need to refactor aggressively in order to maintain quality code, so having this practice ensures that my team doesn’t do the easy thing it does the right thing</a:t>
            </a:r>
          </a:p>
          <a:p>
            <a:pPr marL="171450" indent="-171450">
              <a:buFontTx/>
              <a:buChar char="-"/>
            </a:pPr>
            <a:endParaRPr lang="en-US" baseline="0" dirty="0"/>
          </a:p>
          <a:p>
            <a:pPr marL="171450" indent="-171450">
              <a:buFontTx/>
              <a:buChar char="-"/>
            </a:pPr>
            <a:r>
              <a:rPr lang="en-US" baseline="0" dirty="0"/>
              <a:t>And these are not static. On my team practices are a result of something that works for us. For example we used to estimate stories by points and we eventually decided that that’s a waste of time, so we stopped and I’ll tell you later what we do today.</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13</a:t>
            </a:fld>
            <a:endParaRPr lang="en-US"/>
          </a:p>
        </p:txBody>
      </p:sp>
    </p:spTree>
    <p:extLst>
      <p:ext uri="{BB962C8B-B14F-4D97-AF65-F5344CB8AC3E}">
        <p14:creationId xmlns:p14="http://schemas.microsoft.com/office/powerpoint/2010/main" val="244713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 slide</a:t>
            </a:r>
          </a:p>
          <a:p>
            <a:r>
              <a:rPr lang="en-US" dirty="0"/>
              <a:t>A - To establish practices, you need regular dialog and discussion</a:t>
            </a:r>
          </a:p>
          <a:p>
            <a:endParaRPr lang="en-US" dirty="0"/>
          </a:p>
          <a:p>
            <a:endParaRPr lang="en-US" dirty="0"/>
          </a:p>
          <a:p>
            <a:r>
              <a:rPr lang="en-US" dirty="0"/>
              <a:t>Alex:</a:t>
            </a:r>
            <a:r>
              <a:rPr lang="en-US" baseline="0" dirty="0"/>
              <a:t> And they way we do this on my team is when a technical problem needs to be addressed, we get into a dialog to explain to the business owner and the QAs what’s involved and what’s at stake and even technical details about proposed solution.</a:t>
            </a:r>
          </a:p>
          <a:p>
            <a:endParaRPr lang="en-US" baseline="0" dirty="0"/>
          </a:p>
          <a:p>
            <a:r>
              <a:rPr lang="en-US" baseline="0" dirty="0"/>
              <a:t>And after everyone understands then we move onto discussing solution, side effects, expected testing complications and so on.</a:t>
            </a:r>
          </a:p>
          <a:p>
            <a:endParaRPr lang="en-US" baseline="0" dirty="0"/>
          </a:p>
          <a:p>
            <a:r>
              <a:rPr lang="en-US" baseline="0" dirty="0"/>
              <a:t>So what you get out of it is</a:t>
            </a:r>
          </a:p>
          <a:p>
            <a:endParaRPr lang="en-US" baseline="0" dirty="0"/>
          </a:p>
          <a:p>
            <a:r>
              <a:rPr lang="en-US" baseline="0" dirty="0"/>
              <a:t>-- the whole team hears about it</a:t>
            </a:r>
          </a:p>
          <a:p>
            <a:endParaRPr lang="en-US" baseline="0" dirty="0"/>
          </a:p>
          <a:p>
            <a:r>
              <a:rPr lang="en-US" baseline="0" dirty="0"/>
              <a:t>-- we come up with a better solution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4D31714-105D-C747-A422-FF4F6D0D395D}" type="slidenum">
              <a:rPr lang="en-US" smtClean="0"/>
              <a:t>14</a:t>
            </a:fld>
            <a:endParaRPr lang="en-US"/>
          </a:p>
        </p:txBody>
      </p:sp>
    </p:spTree>
    <p:extLst>
      <p:ext uri="{BB962C8B-B14F-4D97-AF65-F5344CB8AC3E}">
        <p14:creationId xmlns:p14="http://schemas.microsoft.com/office/powerpoint/2010/main" val="2120165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Alex: What we</a:t>
            </a:r>
            <a:r>
              <a:rPr lang="en-US" baseline="0" dirty="0"/>
              <a:t> did is sat down, or we actually stood up, and came up with ours on the white board and here they are.</a:t>
            </a:r>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15</a:t>
            </a:fld>
            <a:endParaRPr lang="en-US"/>
          </a:p>
        </p:txBody>
      </p:sp>
    </p:spTree>
    <p:extLst>
      <p:ext uri="{BB962C8B-B14F-4D97-AF65-F5344CB8AC3E}">
        <p14:creationId xmlns:p14="http://schemas.microsoft.com/office/powerpoint/2010/main" val="4163978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Jim: don’t worry that you can’t read these. The important thing is that you and your team can come up with your own. And, when getting started, feel free to steal ours. We stole ours from Kent Beck and then adapted.</a:t>
            </a:r>
          </a:p>
        </p:txBody>
      </p:sp>
      <p:sp>
        <p:nvSpPr>
          <p:cNvPr id="4" name="Slide Number Placeholder 3"/>
          <p:cNvSpPr>
            <a:spLocks noGrp="1"/>
          </p:cNvSpPr>
          <p:nvPr>
            <p:ph type="sldNum" sz="quarter" idx="10"/>
          </p:nvPr>
        </p:nvSpPr>
        <p:spPr/>
        <p:txBody>
          <a:bodyPr/>
          <a:lstStyle/>
          <a:p>
            <a:fld id="{C4D31714-105D-C747-A422-FF4F6D0D395D}" type="slidenum">
              <a:rPr lang="en-US" smtClean="0"/>
              <a:t>16</a:t>
            </a:fld>
            <a:endParaRPr lang="en-US"/>
          </a:p>
        </p:txBody>
      </p:sp>
    </p:spTree>
    <p:extLst>
      <p:ext uri="{BB962C8B-B14F-4D97-AF65-F5344CB8AC3E}">
        <p14:creationId xmlns:p14="http://schemas.microsoft.com/office/powerpoint/2010/main" val="978711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Bungay – “Answering that simple question, ‘What do you want me to do?’ is quite a problem”</a:t>
            </a:r>
          </a:p>
        </p:txBody>
      </p:sp>
      <p:sp>
        <p:nvSpPr>
          <p:cNvPr id="4" name="Slide Number Placeholder 3"/>
          <p:cNvSpPr>
            <a:spLocks noGrp="1"/>
          </p:cNvSpPr>
          <p:nvPr>
            <p:ph type="sldNum" sz="quarter" idx="10"/>
          </p:nvPr>
        </p:nvSpPr>
        <p:spPr/>
        <p:txBody>
          <a:bodyPr/>
          <a:lstStyle/>
          <a:p>
            <a:fld id="{C4D31714-105D-C747-A422-FF4F6D0D395D}" type="slidenum">
              <a:rPr lang="en-US" smtClean="0"/>
              <a:t>17</a:t>
            </a:fld>
            <a:endParaRPr lang="en-US"/>
          </a:p>
        </p:txBody>
      </p:sp>
    </p:spTree>
    <p:extLst>
      <p:ext uri="{BB962C8B-B14F-4D97-AF65-F5344CB8AC3E}">
        <p14:creationId xmlns:p14="http://schemas.microsoft.com/office/powerpoint/2010/main" val="3585203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about command and control</a:t>
            </a:r>
          </a:p>
          <a:p>
            <a:endParaRPr lang="en-US" dirty="0"/>
          </a:p>
          <a:p>
            <a:r>
              <a:rPr lang="en-US" dirty="0" err="1"/>
              <a:t>Ackoff</a:t>
            </a:r>
            <a:r>
              <a:rPr lang="en-US" dirty="0"/>
              <a:t> – Systems thinking</a:t>
            </a:r>
          </a:p>
          <a:p>
            <a:r>
              <a:rPr lang="en-US" dirty="0"/>
              <a:t>Deming – There is no substitute for teamwork and good leaders of teams to bring consistency of effort, along with knowledge.</a:t>
            </a:r>
          </a:p>
          <a:p>
            <a:r>
              <a:rPr lang="en-US" dirty="0"/>
              <a:t>Deming – Quality comes not from inspection, but from improvement of the production process – Out of Crisis</a:t>
            </a:r>
          </a:p>
        </p:txBody>
      </p:sp>
      <p:sp>
        <p:nvSpPr>
          <p:cNvPr id="4" name="Slide Number Placeholder 3"/>
          <p:cNvSpPr>
            <a:spLocks noGrp="1"/>
          </p:cNvSpPr>
          <p:nvPr>
            <p:ph type="sldNum" sz="quarter" idx="10"/>
          </p:nvPr>
        </p:nvSpPr>
        <p:spPr/>
        <p:txBody>
          <a:bodyPr/>
          <a:lstStyle/>
          <a:p>
            <a:fld id="{C4D31714-105D-C747-A422-FF4F6D0D395D}" type="slidenum">
              <a:rPr lang="en-US" smtClean="0"/>
              <a:t>18</a:t>
            </a:fld>
            <a:endParaRPr lang="en-US"/>
          </a:p>
        </p:txBody>
      </p:sp>
    </p:spTree>
    <p:extLst>
      <p:ext uri="{BB962C8B-B14F-4D97-AF65-F5344CB8AC3E}">
        <p14:creationId xmlns:p14="http://schemas.microsoft.com/office/powerpoint/2010/main" val="3159797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Conflict between two senior people in the team. </a:t>
            </a:r>
          </a:p>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19</a:t>
            </a:fld>
            <a:endParaRPr lang="en-US"/>
          </a:p>
        </p:txBody>
      </p:sp>
    </p:spTree>
    <p:extLst>
      <p:ext uri="{BB962C8B-B14F-4D97-AF65-F5344CB8AC3E}">
        <p14:creationId xmlns:p14="http://schemas.microsoft.com/office/powerpoint/2010/main" val="382134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r>
              <a:rPr lang="en-US" baseline="0" dirty="0"/>
              <a:t> </a:t>
            </a:r>
            <a:r>
              <a:rPr lang="en-US" dirty="0"/>
              <a:t>Someone made you a leader. I hope you know why. </a:t>
            </a:r>
          </a:p>
          <a:p>
            <a:endParaRPr lang="en-US" dirty="0"/>
          </a:p>
          <a:p>
            <a:r>
              <a:rPr lang="en-US" dirty="0"/>
              <a:t>But here we are talking about real leaders, not someone with</a:t>
            </a:r>
            <a:r>
              <a:rPr lang="en-US" baseline="0" dirty="0"/>
              <a:t> </a:t>
            </a:r>
            <a:r>
              <a:rPr lang="en-US" dirty="0"/>
              <a:t>a title in an</a:t>
            </a:r>
            <a:r>
              <a:rPr lang="en-US" baseline="0" dirty="0"/>
              <a:t> </a:t>
            </a:r>
            <a:r>
              <a:rPr lang="en-US" dirty="0"/>
              <a:t>org chart.</a:t>
            </a:r>
          </a:p>
          <a:p>
            <a:endParaRPr lang="en-US" baseline="0" dirty="0"/>
          </a:p>
          <a:p>
            <a:r>
              <a:rPr lang="en-US" baseline="0" dirty="0"/>
              <a:t>So before we even start talking about being a leader I feel that you must already love what you do.</a:t>
            </a:r>
          </a:p>
          <a:p>
            <a:endParaRPr lang="en-US" baseline="0" dirty="0"/>
          </a:p>
          <a:p>
            <a:r>
              <a:rPr lang="en-US" baseline="0" dirty="0"/>
              <a:t>Because it’s going to be very hard work.</a:t>
            </a:r>
          </a:p>
          <a:p>
            <a:endParaRPr lang="en-US" baseline="0" dirty="0"/>
          </a:p>
          <a:p>
            <a:endParaRPr lang="en-US" baseline="0" dirty="0"/>
          </a:p>
          <a:p>
            <a:endParaRPr lang="en-US" baseline="0" dirty="0"/>
          </a:p>
          <a:p>
            <a:r>
              <a:rPr lang="en-US" baseline="0" dirty="0"/>
              <a:t>---------------------</a:t>
            </a:r>
          </a:p>
          <a:p>
            <a:r>
              <a:rPr lang="en-US" baseline="0" dirty="0"/>
              <a:t>In my case that’s CODING. And what I really mean by coding is solving problems and delivering value by writing well-written, well-tested code! So I love that.</a:t>
            </a:r>
          </a:p>
          <a:p>
            <a:endParaRPr lang="en-US" baseline="0" dirty="0"/>
          </a:p>
          <a:p>
            <a:r>
              <a:rPr lang="en-US" baseline="0" dirty="0"/>
              <a:t>2) The second but equally important is that I work really hard. And continuously working hard is very exhausting, and sometimes takes a toll on my personal life.</a:t>
            </a:r>
          </a:p>
          <a:p>
            <a:endParaRPr lang="en-US" baseline="0" dirty="0"/>
          </a:p>
          <a:p>
            <a:r>
              <a:rPr lang="en-US" baseline="0" dirty="0"/>
              <a:t>When you love what you do and you consistently work hard, </a:t>
            </a:r>
            <a:r>
              <a:rPr lang="en-US" sz="1200" b="0" i="0" u="none" strike="noStrike" kern="1200" dirty="0">
                <a:solidFill>
                  <a:schemeClr val="tx1"/>
                </a:solidFill>
                <a:effectLst/>
                <a:latin typeface="Franklin Gothic Book" panose="020B0503020102020204" pitchFamily="34" charset="0"/>
                <a:ea typeface="+mn-ea"/>
                <a:cs typeface="+mn-cs"/>
              </a:rPr>
              <a:t>you become the go-to-person and that establishes you as a leader on your team without any additional need for titles</a:t>
            </a:r>
            <a:r>
              <a:rPr lang="en-US" sz="1200" b="0" i="0" u="none" strike="noStrike" kern="1200" baseline="0" dirty="0">
                <a:solidFill>
                  <a:schemeClr val="tx1"/>
                </a:solidFill>
                <a:effectLst/>
                <a:latin typeface="Franklin Gothic Book" panose="020B0503020102020204" pitchFamily="34" charset="0"/>
                <a:ea typeface="+mn-ea"/>
                <a:cs typeface="+mn-cs"/>
              </a:rPr>
              <a:t> </a:t>
            </a:r>
            <a:r>
              <a:rPr lang="en-US" sz="1200" b="0" i="0" u="none" strike="noStrike" kern="1200" dirty="0">
                <a:solidFill>
                  <a:schemeClr val="tx1"/>
                </a:solidFill>
                <a:effectLst/>
                <a:latin typeface="Franklin Gothic Book" panose="020B0503020102020204" pitchFamily="34" charset="0"/>
                <a:ea typeface="+mn-ea"/>
                <a:cs typeface="+mn-cs"/>
              </a:rPr>
              <a:t>or</a:t>
            </a:r>
            <a:r>
              <a:rPr lang="en-US" sz="1200" b="0" i="0" u="none" strike="noStrike" kern="1200" baseline="0" dirty="0">
                <a:solidFill>
                  <a:schemeClr val="tx1"/>
                </a:solidFill>
                <a:effectLst/>
                <a:latin typeface="Franklin Gothic Book" panose="020B0503020102020204" pitchFamily="34" charset="0"/>
                <a:ea typeface="+mn-ea"/>
                <a:cs typeface="+mn-cs"/>
              </a:rPr>
              <a:t> </a:t>
            </a:r>
            <a:r>
              <a:rPr lang="en-US" sz="1200" b="0" i="0" u="none" strike="noStrike" kern="1200" dirty="0">
                <a:solidFill>
                  <a:schemeClr val="tx1"/>
                </a:solidFill>
                <a:effectLst/>
                <a:latin typeface="Franklin Gothic Book" panose="020B0503020102020204" pitchFamily="34" charset="0"/>
                <a:ea typeface="+mn-ea"/>
                <a:cs typeface="+mn-cs"/>
              </a:rPr>
              <a:t>ceremony.</a:t>
            </a:r>
          </a:p>
          <a:p>
            <a:endParaRPr lang="en-US" sz="1200" b="0" i="0" u="none" strike="noStrike" kern="1200" dirty="0">
              <a:solidFill>
                <a:schemeClr val="tx1"/>
              </a:solidFill>
              <a:effectLst/>
              <a:latin typeface="Franklin Gothic Book" panose="020B0503020102020204" pitchFamily="34" charset="0"/>
              <a:ea typeface="+mn-ea"/>
              <a:cs typeface="+mn-cs"/>
            </a:endParaRPr>
          </a:p>
          <a:p>
            <a:r>
              <a:rPr lang="en-US" sz="1200" b="0" i="0" u="none" strike="noStrike" kern="1200" dirty="0">
                <a:solidFill>
                  <a:schemeClr val="tx1"/>
                </a:solidFill>
                <a:effectLst/>
                <a:latin typeface="Franklin Gothic Book" panose="020B0503020102020204" pitchFamily="34" charset="0"/>
                <a:ea typeface="+mn-ea"/>
                <a:cs typeface="+mn-cs"/>
              </a:rPr>
              <a:t>That</a:t>
            </a:r>
            <a:r>
              <a:rPr lang="en-US" sz="1200" b="0" i="0" u="none" strike="noStrike" kern="1200" baseline="0" dirty="0">
                <a:solidFill>
                  <a:schemeClr val="tx1"/>
                </a:solidFill>
                <a:effectLst/>
                <a:latin typeface="Franklin Gothic Book" panose="020B0503020102020204" pitchFamily="34" charset="0"/>
                <a:ea typeface="+mn-ea"/>
                <a:cs typeface="+mn-cs"/>
              </a:rPr>
              <a:t> said, just loving what you do and working hard is not enough!</a:t>
            </a:r>
            <a:endParaRPr lang="en-US" sz="1200" b="0" i="0" u="none" strike="noStrike" kern="1200" dirty="0">
              <a:solidFill>
                <a:schemeClr val="tx1"/>
              </a:solidFill>
              <a:effectLst/>
              <a:latin typeface="Franklin Gothic Book" panose="020B0503020102020204" pitchFamily="34" charset="0"/>
              <a:ea typeface="+mn-ea"/>
              <a:cs typeface="+mn-cs"/>
            </a:endParaRPr>
          </a:p>
        </p:txBody>
      </p:sp>
      <p:sp>
        <p:nvSpPr>
          <p:cNvPr id="4" name="Slide Number Placeholder 3"/>
          <p:cNvSpPr>
            <a:spLocks noGrp="1"/>
          </p:cNvSpPr>
          <p:nvPr>
            <p:ph type="sldNum" sz="quarter" idx="10"/>
          </p:nvPr>
        </p:nvSpPr>
        <p:spPr/>
        <p:txBody>
          <a:bodyPr/>
          <a:lstStyle/>
          <a:p>
            <a:fld id="{C4D31714-105D-C747-A422-FF4F6D0D395D}" type="slidenum">
              <a:rPr lang="en-US" smtClean="0"/>
              <a:t>2</a:t>
            </a:fld>
            <a:endParaRPr lang="en-US"/>
          </a:p>
        </p:txBody>
      </p:sp>
    </p:spTree>
    <p:extLst>
      <p:ext uri="{BB962C8B-B14F-4D97-AF65-F5344CB8AC3E}">
        <p14:creationId xmlns:p14="http://schemas.microsoft.com/office/powerpoint/2010/main" val="601160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 this is the business. You need to do it. I stress this to our team.</a:t>
            </a:r>
          </a:p>
          <a:p>
            <a:r>
              <a:rPr lang="en-US" dirty="0"/>
              <a:t>BUT, I also ensure that we get time to work on our things. We run experiments. I spend time with people to understand (&lt;- VALUE).</a:t>
            </a:r>
          </a:p>
          <a:p>
            <a:endParaRPr lang="en-US" dirty="0"/>
          </a:p>
          <a:p>
            <a:r>
              <a:rPr lang="en-US" dirty="0"/>
              <a:t>---</a:t>
            </a:r>
            <a:r>
              <a:rPr lang="en-US" baseline="0" dirty="0"/>
              <a:t> </a:t>
            </a:r>
          </a:p>
          <a:p>
            <a:r>
              <a:rPr lang="en-US" baseline="0" dirty="0"/>
              <a:t>Alex: So on my team the business guys own the </a:t>
            </a:r>
            <a:r>
              <a:rPr lang="en-US" baseline="0" dirty="0" err="1"/>
              <a:t>Operationl</a:t>
            </a:r>
            <a:r>
              <a:rPr lang="en-US" baseline="0" dirty="0"/>
              <a:t> goals, and the development team owns the tactical goals.</a:t>
            </a:r>
          </a:p>
          <a:p>
            <a:endParaRPr lang="en-US" baseline="0" dirty="0"/>
          </a:p>
          <a:p>
            <a:r>
              <a:rPr lang="en-US" baseline="0" dirty="0"/>
              <a:t>Our priorities can change day to day.</a:t>
            </a:r>
          </a:p>
          <a:p>
            <a:endParaRPr lang="en-US" baseline="0" dirty="0"/>
          </a:p>
          <a:p>
            <a:r>
              <a:rPr lang="en-US" baseline="0" dirty="0"/>
              <a:t>On any given day someone on the team might finish a story and they don’t go to project planning tools, like Jira, they call the business guys, the product owner and we talk about what are the priorities and what’s defined so that we can work on that next.</a:t>
            </a:r>
          </a:p>
          <a:p>
            <a:endParaRPr lang="en-US" baseline="0" dirty="0"/>
          </a:p>
          <a:p>
            <a:r>
              <a:rPr lang="en-US" baseline="0" dirty="0"/>
              <a:t>Remember how I said that we don’t estimate story points any more, what we do is we just go by priorities daily.</a:t>
            </a:r>
          </a:p>
          <a:p>
            <a:endParaRPr lang="en-US" baseline="0" dirty="0"/>
          </a:p>
          <a:p>
            <a:r>
              <a:rPr lang="en-US" baseline="0" dirty="0"/>
              <a:t>In this way we constantly delivering the most value in our monthly releases.</a:t>
            </a:r>
          </a:p>
          <a:p>
            <a:endParaRPr lang="en-US" baseline="0" dirty="0"/>
          </a:p>
        </p:txBody>
      </p:sp>
      <p:sp>
        <p:nvSpPr>
          <p:cNvPr id="4" name="Slide Number Placeholder 3"/>
          <p:cNvSpPr>
            <a:spLocks noGrp="1"/>
          </p:cNvSpPr>
          <p:nvPr>
            <p:ph type="sldNum" sz="quarter" idx="10"/>
          </p:nvPr>
        </p:nvSpPr>
        <p:spPr/>
        <p:txBody>
          <a:bodyPr/>
          <a:lstStyle/>
          <a:p>
            <a:fld id="{C4D31714-105D-C747-A422-FF4F6D0D395D}" type="slidenum">
              <a:rPr lang="en-US" smtClean="0"/>
              <a:t>20</a:t>
            </a:fld>
            <a:endParaRPr lang="en-US"/>
          </a:p>
        </p:txBody>
      </p:sp>
    </p:spTree>
    <p:extLst>
      <p:ext uri="{BB962C8B-B14F-4D97-AF65-F5344CB8AC3E}">
        <p14:creationId xmlns:p14="http://schemas.microsoft.com/office/powerpoint/2010/main" val="935976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 Try to understand the problem from the business point of view – what is the pain someone is going through.</a:t>
            </a:r>
          </a:p>
          <a:p>
            <a:endParaRPr lang="en-US" dirty="0"/>
          </a:p>
          <a:p>
            <a:r>
              <a:rPr lang="en-US" dirty="0"/>
              <a:t>And </a:t>
            </a:r>
            <a:r>
              <a:rPr lang="en-US" baseline="0" dirty="0"/>
              <a:t>like I just said, </a:t>
            </a:r>
            <a:r>
              <a:rPr lang="en-US" dirty="0"/>
              <a:t>our team identifies where we have the most clarity</a:t>
            </a:r>
            <a:r>
              <a:rPr lang="en-US" baseline="0" dirty="0"/>
              <a:t> as one of the criteria of what we get to work on next.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21</a:t>
            </a:fld>
            <a:endParaRPr lang="en-US"/>
          </a:p>
        </p:txBody>
      </p:sp>
    </p:spTree>
    <p:extLst>
      <p:ext uri="{BB962C8B-B14F-4D97-AF65-F5344CB8AC3E}">
        <p14:creationId xmlns:p14="http://schemas.microsoft.com/office/powerpoint/2010/main" val="4005016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 slide</a:t>
            </a:r>
          </a:p>
          <a:p>
            <a:r>
              <a:rPr lang="en-US" dirty="0"/>
              <a:t>A - To establish practices, you need regular dialog and discussion</a:t>
            </a:r>
          </a:p>
          <a:p>
            <a:endParaRPr lang="en-US" dirty="0"/>
          </a:p>
          <a:p>
            <a:endParaRPr lang="en-US" dirty="0"/>
          </a:p>
          <a:p>
            <a:r>
              <a:rPr lang="en-US" dirty="0"/>
              <a:t>Alex:</a:t>
            </a:r>
            <a:r>
              <a:rPr lang="en-US" baseline="0" dirty="0"/>
              <a:t> We’ve got over 15K acceptance tests that we run daily and I expect that we’ll some failures somewhere.</a:t>
            </a:r>
          </a:p>
          <a:p>
            <a:endParaRPr lang="en-US" baseline="0" dirty="0"/>
          </a:p>
          <a:p>
            <a:r>
              <a:rPr lang="en-US" baseline="0" dirty="0"/>
              <a:t>To me that’s a sign of success for two reasons:</a:t>
            </a:r>
          </a:p>
          <a:p>
            <a:endParaRPr lang="en-US" baseline="0" dirty="0"/>
          </a:p>
          <a:p>
            <a:r>
              <a:rPr lang="en-US" baseline="0" dirty="0"/>
              <a:t> -- one you’ve got good test coverage</a:t>
            </a:r>
          </a:p>
          <a:p>
            <a:endParaRPr lang="en-US" baseline="0" dirty="0"/>
          </a:p>
          <a:p>
            <a:r>
              <a:rPr lang="en-US" baseline="0" dirty="0"/>
              <a:t>-- and obviously you’re doing something</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22</a:t>
            </a:fld>
            <a:endParaRPr lang="en-US"/>
          </a:p>
        </p:txBody>
      </p:sp>
    </p:spTree>
    <p:extLst>
      <p:ext uri="{BB962C8B-B14F-4D97-AF65-F5344CB8AC3E}">
        <p14:creationId xmlns:p14="http://schemas.microsoft.com/office/powerpoint/2010/main" val="2079982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 when we get a green unit test, we shake hands</a:t>
            </a:r>
          </a:p>
          <a:p>
            <a:r>
              <a:rPr lang="en-US" dirty="0"/>
              <a:t>Alex – I don’t wait for yearly review to give you feedback. I give you feedback now.</a:t>
            </a:r>
          </a:p>
        </p:txBody>
      </p:sp>
      <p:sp>
        <p:nvSpPr>
          <p:cNvPr id="4" name="Slide Number Placeholder 3"/>
          <p:cNvSpPr>
            <a:spLocks noGrp="1"/>
          </p:cNvSpPr>
          <p:nvPr>
            <p:ph type="sldNum" sz="quarter" idx="10"/>
          </p:nvPr>
        </p:nvSpPr>
        <p:spPr/>
        <p:txBody>
          <a:bodyPr/>
          <a:lstStyle/>
          <a:p>
            <a:fld id="{C4D31714-105D-C747-A422-FF4F6D0D395D}" type="slidenum">
              <a:rPr lang="en-US" smtClean="0"/>
              <a:t>23</a:t>
            </a:fld>
            <a:endParaRPr lang="en-US"/>
          </a:p>
        </p:txBody>
      </p:sp>
    </p:spTree>
    <p:extLst>
      <p:ext uri="{BB962C8B-B14F-4D97-AF65-F5344CB8AC3E}">
        <p14:creationId xmlns:p14="http://schemas.microsoft.com/office/powerpoint/2010/main" val="286101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800" b="1" dirty="0"/>
              <a:t>Have you already lost? This is definitely Alex’s slide</a:t>
            </a:r>
          </a:p>
          <a:p>
            <a:endParaRPr lang="en-US" sz="1800" b="1" dirty="0"/>
          </a:p>
          <a:p>
            <a:endParaRPr lang="en-US" sz="1800" b="1" dirty="0"/>
          </a:p>
          <a:p>
            <a:r>
              <a:rPr lang="en-US" sz="1800" b="0" dirty="0"/>
              <a:t>Anyone sitting down at any code base will likely identify it as spaghetti code. I know that. Let’s refactor this one piece, and celebrate it.</a:t>
            </a:r>
          </a:p>
        </p:txBody>
      </p:sp>
      <p:sp>
        <p:nvSpPr>
          <p:cNvPr id="4" name="Slide Number Placeholder 3"/>
          <p:cNvSpPr>
            <a:spLocks noGrp="1"/>
          </p:cNvSpPr>
          <p:nvPr>
            <p:ph type="sldNum" sz="quarter" idx="10"/>
          </p:nvPr>
        </p:nvSpPr>
        <p:spPr/>
        <p:txBody>
          <a:bodyPr/>
          <a:lstStyle/>
          <a:p>
            <a:fld id="{C4D31714-105D-C747-A422-FF4F6D0D395D}" type="slidenum">
              <a:rPr lang="en-US" smtClean="0"/>
              <a:t>24</a:t>
            </a:fld>
            <a:endParaRPr lang="en-US"/>
          </a:p>
        </p:txBody>
      </p:sp>
    </p:spTree>
    <p:extLst>
      <p:ext uri="{BB962C8B-B14F-4D97-AF65-F5344CB8AC3E}">
        <p14:creationId xmlns:p14="http://schemas.microsoft.com/office/powerpoint/2010/main" val="531086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tools and techniques for working with a group of people and giving them a chance to have a good experience while delivering value</a:t>
            </a:r>
          </a:p>
          <a:p>
            <a:pPr marL="0" indent="0">
              <a:buFontTx/>
              <a:buNone/>
            </a:pPr>
            <a:endParaRPr lang="en-US" dirty="0"/>
          </a:p>
          <a:p>
            <a:pPr marL="0" indent="0">
              <a:buFontTx/>
              <a:buNone/>
            </a:pPr>
            <a:endParaRPr lang="en-US" dirty="0"/>
          </a:p>
          <a:p>
            <a:pPr marL="0" indent="0">
              <a:buFontTx/>
              <a:buNone/>
            </a:pPr>
            <a:endParaRPr lang="en-US" dirty="0"/>
          </a:p>
          <a:p>
            <a:pPr marL="0" indent="0">
              <a:buFontTx/>
              <a:buNone/>
            </a:pPr>
            <a:r>
              <a:rPr lang="en-US" dirty="0"/>
              <a:t>Practice, then evolve</a:t>
            </a:r>
          </a:p>
          <a:p>
            <a:pPr marL="0" indent="0">
              <a:buFontTx/>
              <a:buNone/>
            </a:pPr>
            <a:endParaRPr lang="en-US" dirty="0"/>
          </a:p>
          <a:p>
            <a:pPr marL="0" indent="0">
              <a:buFontTx/>
              <a:buNone/>
            </a:pPr>
            <a:r>
              <a:rPr lang="en-US" dirty="0"/>
              <a:t>Hopefully enough theory to evolve with intent</a:t>
            </a:r>
          </a:p>
        </p:txBody>
      </p:sp>
      <p:sp>
        <p:nvSpPr>
          <p:cNvPr id="4" name="Slide Number Placeholder 3"/>
          <p:cNvSpPr>
            <a:spLocks noGrp="1"/>
          </p:cNvSpPr>
          <p:nvPr>
            <p:ph type="sldNum" sz="quarter" idx="10"/>
          </p:nvPr>
        </p:nvSpPr>
        <p:spPr/>
        <p:txBody>
          <a:bodyPr/>
          <a:lstStyle/>
          <a:p>
            <a:fld id="{C4D31714-105D-C747-A422-FF4F6D0D395D}" type="slidenum">
              <a:rPr lang="en-US" smtClean="0"/>
              <a:t>25</a:t>
            </a:fld>
            <a:endParaRPr lang="en-US"/>
          </a:p>
        </p:txBody>
      </p:sp>
    </p:spTree>
    <p:extLst>
      <p:ext uri="{BB962C8B-B14F-4D97-AF65-F5344CB8AC3E}">
        <p14:creationId xmlns:p14="http://schemas.microsoft.com/office/powerpoint/2010/main" val="1271976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26</a:t>
            </a:fld>
            <a:endParaRPr lang="en-US"/>
          </a:p>
        </p:txBody>
      </p:sp>
    </p:spTree>
    <p:extLst>
      <p:ext uri="{BB962C8B-B14F-4D97-AF65-F5344CB8AC3E}">
        <p14:creationId xmlns:p14="http://schemas.microsoft.com/office/powerpoint/2010/main" val="853844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up is about talking to your manager or some scary person and establishing context with them in the moment – as in, ”It is scary talking to you because I worry that you will interpret what I am saying as a failure. My intent in sharing this is because I am looking at how I can avoid this situation in the future and I feel your perspective can be helpful”</a:t>
            </a:r>
          </a:p>
          <a:p>
            <a:endParaRPr lang="en-US" dirty="0"/>
          </a:p>
          <a:p>
            <a:endParaRPr lang="en-US" dirty="0"/>
          </a:p>
          <a:p>
            <a:r>
              <a:rPr lang="en-US" dirty="0"/>
              <a:t>Alex: Well, we’ve talked about what worked on my team and I</a:t>
            </a:r>
            <a:r>
              <a:rPr lang="en-US" baseline="0" dirty="0"/>
              <a:t> encourage you to create your own set of Values, Principles and Practices and just remember they aren’t static.</a:t>
            </a:r>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27</a:t>
            </a:fld>
            <a:endParaRPr lang="en-US"/>
          </a:p>
        </p:txBody>
      </p:sp>
    </p:spTree>
    <p:extLst>
      <p:ext uri="{BB962C8B-B14F-4D97-AF65-F5344CB8AC3E}">
        <p14:creationId xmlns:p14="http://schemas.microsoft.com/office/powerpoint/2010/main" val="2892540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28</a:t>
            </a:fld>
            <a:endParaRPr lang="en-US"/>
          </a:p>
        </p:txBody>
      </p:sp>
    </p:spTree>
    <p:extLst>
      <p:ext uri="{BB962C8B-B14F-4D97-AF65-F5344CB8AC3E}">
        <p14:creationId xmlns:p14="http://schemas.microsoft.com/office/powerpoint/2010/main" val="587793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learning</a:t>
            </a:r>
          </a:p>
        </p:txBody>
      </p:sp>
      <p:sp>
        <p:nvSpPr>
          <p:cNvPr id="4" name="Slide Number Placeholder 3"/>
          <p:cNvSpPr>
            <a:spLocks noGrp="1"/>
          </p:cNvSpPr>
          <p:nvPr>
            <p:ph type="sldNum" sz="quarter" idx="5"/>
          </p:nvPr>
        </p:nvSpPr>
        <p:spPr/>
        <p:txBody>
          <a:bodyPr/>
          <a:lstStyle/>
          <a:p>
            <a:fld id="{C4D31714-105D-C747-A422-FF4F6D0D395D}" type="slidenum">
              <a:rPr lang="en-US" smtClean="0"/>
              <a:t>29</a:t>
            </a:fld>
            <a:endParaRPr lang="en-US"/>
          </a:p>
        </p:txBody>
      </p:sp>
    </p:spTree>
    <p:extLst>
      <p:ext uri="{BB962C8B-B14F-4D97-AF65-F5344CB8AC3E}">
        <p14:creationId xmlns:p14="http://schemas.microsoft.com/office/powerpoint/2010/main" val="839840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 For</a:t>
            </a:r>
            <a:r>
              <a:rPr lang="en-US" baseline="0" dirty="0"/>
              <a:t> Software Engineers a common place to start is to write, compile and run the basic “Hello, world!” program, like the one shown here and then you can add some extra code between the lines and you’re on your way... Usually in any new technology you can find a comprehensive manuals and books.</a:t>
            </a:r>
          </a:p>
          <a:p>
            <a:endParaRPr lang="en-US" baseline="0" dirty="0"/>
          </a:p>
          <a:p>
            <a:r>
              <a:rPr lang="en-US" baseline="0" dirty="0"/>
              <a:t>However, to engineer a great working team, there is no quick way to compile a working program.</a:t>
            </a:r>
          </a:p>
          <a:p>
            <a:endParaRPr lang="en-US" baseline="0" dirty="0"/>
          </a:p>
          <a:p>
            <a:r>
              <a:rPr lang="en-US" baseline="0" dirty="0"/>
              <a:t>Unfortunately there is NO Hello, World for enabling great teams.</a:t>
            </a:r>
          </a:p>
        </p:txBody>
      </p:sp>
      <p:sp>
        <p:nvSpPr>
          <p:cNvPr id="4" name="Slide Number Placeholder 3"/>
          <p:cNvSpPr>
            <a:spLocks noGrp="1"/>
          </p:cNvSpPr>
          <p:nvPr>
            <p:ph type="sldNum" sz="quarter" idx="5"/>
          </p:nvPr>
        </p:nvSpPr>
        <p:spPr/>
        <p:txBody>
          <a:bodyPr/>
          <a:lstStyle/>
          <a:p>
            <a:fld id="{C4D31714-105D-C747-A422-FF4F6D0D395D}" type="slidenum">
              <a:rPr lang="en-US" smtClean="0"/>
              <a:t>3</a:t>
            </a:fld>
            <a:endParaRPr lang="en-US"/>
          </a:p>
        </p:txBody>
      </p:sp>
    </p:spTree>
    <p:extLst>
      <p:ext uri="{BB962C8B-B14F-4D97-AF65-F5344CB8AC3E}">
        <p14:creationId xmlns:p14="http://schemas.microsoft.com/office/powerpoint/2010/main" val="3896437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I got a coach</a:t>
            </a:r>
          </a:p>
        </p:txBody>
      </p:sp>
      <p:sp>
        <p:nvSpPr>
          <p:cNvPr id="4" name="Slide Number Placeholder 3"/>
          <p:cNvSpPr>
            <a:spLocks noGrp="1"/>
          </p:cNvSpPr>
          <p:nvPr>
            <p:ph type="sldNum" sz="quarter" idx="10"/>
          </p:nvPr>
        </p:nvSpPr>
        <p:spPr/>
        <p:txBody>
          <a:bodyPr/>
          <a:lstStyle/>
          <a:p>
            <a:fld id="{C4D31714-105D-C747-A422-FF4F6D0D395D}" type="slidenum">
              <a:rPr lang="en-US" smtClean="0"/>
              <a:t>30</a:t>
            </a:fld>
            <a:endParaRPr lang="en-US"/>
          </a:p>
        </p:txBody>
      </p:sp>
    </p:spTree>
    <p:extLst>
      <p:ext uri="{BB962C8B-B14F-4D97-AF65-F5344CB8AC3E}">
        <p14:creationId xmlns:p14="http://schemas.microsoft.com/office/powerpoint/2010/main" val="3541280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31</a:t>
            </a:fld>
            <a:endParaRPr lang="en-US"/>
          </a:p>
        </p:txBody>
      </p:sp>
    </p:spTree>
    <p:extLst>
      <p:ext uri="{BB962C8B-B14F-4D97-AF65-F5344CB8AC3E}">
        <p14:creationId xmlns:p14="http://schemas.microsoft.com/office/powerpoint/2010/main" val="2388934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tools and techniques for working with a group of people and giving them a chance to have a good experience while delivering value</a:t>
            </a:r>
          </a:p>
          <a:p>
            <a:pPr marL="0" indent="0">
              <a:buFontTx/>
              <a:buNone/>
            </a:pPr>
            <a:endParaRPr lang="en-US" dirty="0"/>
          </a:p>
          <a:p>
            <a:pPr marL="0" indent="0">
              <a:buFontTx/>
              <a:buNone/>
            </a:pPr>
            <a:endParaRPr lang="en-US" dirty="0"/>
          </a:p>
          <a:p>
            <a:pPr marL="0" indent="0">
              <a:buFontTx/>
              <a:buNone/>
            </a:pPr>
            <a:endParaRPr lang="en-US" dirty="0"/>
          </a:p>
          <a:p>
            <a:pPr marL="0" indent="0">
              <a:buFontTx/>
              <a:buNone/>
            </a:pPr>
            <a:r>
              <a:rPr lang="en-US" dirty="0"/>
              <a:t>Practice, then evolve</a:t>
            </a:r>
          </a:p>
          <a:p>
            <a:pPr marL="0" indent="0">
              <a:buFontTx/>
              <a:buNone/>
            </a:pPr>
            <a:endParaRPr lang="en-US" dirty="0"/>
          </a:p>
          <a:p>
            <a:pPr marL="0" indent="0">
              <a:buFontTx/>
              <a:buNone/>
            </a:pPr>
            <a:r>
              <a:rPr lang="en-US" dirty="0"/>
              <a:t>Hopefully enough theory to evolve with intent</a:t>
            </a:r>
          </a:p>
        </p:txBody>
      </p:sp>
      <p:sp>
        <p:nvSpPr>
          <p:cNvPr id="4" name="Slide Number Placeholder 3"/>
          <p:cNvSpPr>
            <a:spLocks noGrp="1"/>
          </p:cNvSpPr>
          <p:nvPr>
            <p:ph type="sldNum" sz="quarter" idx="10"/>
          </p:nvPr>
        </p:nvSpPr>
        <p:spPr/>
        <p:txBody>
          <a:bodyPr/>
          <a:lstStyle/>
          <a:p>
            <a:fld id="{C4D31714-105D-C747-A422-FF4F6D0D395D}" type="slidenum">
              <a:rPr lang="en-US" smtClean="0"/>
              <a:t>32</a:t>
            </a:fld>
            <a:endParaRPr lang="en-US"/>
          </a:p>
        </p:txBody>
      </p:sp>
    </p:spTree>
    <p:extLst>
      <p:ext uri="{BB962C8B-B14F-4D97-AF65-F5344CB8AC3E}">
        <p14:creationId xmlns:p14="http://schemas.microsoft.com/office/powerpoint/2010/main" val="3170716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Jim - XP explained gave me a launching off point. Our goal today is to give that to you.</a:t>
            </a:r>
          </a:p>
          <a:p>
            <a:endParaRPr lang="en-US" dirty="0"/>
          </a:p>
          <a:p>
            <a:r>
              <a:rPr lang="en-US" dirty="0"/>
              <a:t>We are going to discuss 4 areas where you and your teams can improve that you can apply today</a:t>
            </a:r>
          </a:p>
          <a:p>
            <a:pPr marL="171450" indent="-171450">
              <a:buFontTx/>
              <a:buChar char="-"/>
            </a:pPr>
            <a:endParaRPr lang="en-US" dirty="0"/>
          </a:p>
          <a:p>
            <a:pPr marL="0" indent="0">
              <a:buFontTx/>
              <a:buNone/>
            </a:pPr>
            <a:r>
              <a:rPr lang="en-US" dirty="0"/>
              <a:t>Alex: Extreme Programming was also a starting point for me.</a:t>
            </a:r>
            <a:r>
              <a:rPr lang="en-US" baseline="0" dirty="0"/>
              <a:t> Extreme Programming</a:t>
            </a:r>
            <a:r>
              <a:rPr lang="en-US" dirty="0"/>
              <a:t> was the Agile</a:t>
            </a:r>
            <a:r>
              <a:rPr lang="en-US" baseline="0" dirty="0"/>
              <a:t> methodology that </a:t>
            </a:r>
            <a:r>
              <a:rPr lang="en-US" baseline="0" dirty="0" err="1"/>
              <a:t>HedgeServ</a:t>
            </a:r>
            <a:r>
              <a:rPr lang="en-US" baseline="0" dirty="0"/>
              <a:t> was using when I went in for my interview about 10 years ago, and I was blown away by the interview process where I got to pair program with some great people I wrote tests and the corresponding code for it and after 10 hours I left feeling great.</a:t>
            </a:r>
          </a:p>
          <a:p>
            <a:pPr marL="171450" indent="-171450">
              <a:buFontTx/>
              <a:buChar char="-"/>
            </a:pPr>
            <a:endParaRPr lang="en-US" dirty="0"/>
          </a:p>
          <a:p>
            <a:pPr marL="171450" indent="-171450">
              <a:buFontTx/>
              <a:buChar char="-"/>
            </a:pPr>
            <a:endParaRPr lang="en-US" dirty="0"/>
          </a:p>
          <a:p>
            <a:r>
              <a:rPr lang="en-US" baseline="0" dirty="0"/>
              <a:t>Jim: I’m going to introduce some theory that has helped me over the years...</a:t>
            </a:r>
          </a:p>
          <a:p>
            <a:endParaRPr lang="en-US" baseline="0" dirty="0"/>
          </a:p>
          <a:p>
            <a:r>
              <a:rPr lang="en-US" baseline="0" dirty="0"/>
              <a:t>Alex: And I’ll talk about my practical experiences growing a team here in Sofia</a:t>
            </a:r>
          </a:p>
          <a:p>
            <a:pPr marL="0" indent="0">
              <a:buFontTx/>
              <a:buNone/>
            </a:pPr>
            <a:endParaRPr lang="en-US" dirty="0"/>
          </a:p>
          <a:p>
            <a:pPr marL="0" indent="0">
              <a:buFontTx/>
              <a:buNone/>
            </a:pPr>
            <a:r>
              <a:rPr lang="en-US" dirty="0"/>
              <a:t>Jim: In this talk, we will identify four key areas that have been important for us as we’ve worked with teams, and hopefully they can help you too</a:t>
            </a:r>
          </a:p>
        </p:txBody>
      </p:sp>
      <p:sp>
        <p:nvSpPr>
          <p:cNvPr id="4" name="Slide Number Placeholder 3"/>
          <p:cNvSpPr>
            <a:spLocks noGrp="1"/>
          </p:cNvSpPr>
          <p:nvPr>
            <p:ph type="sldNum" sz="quarter" idx="10"/>
          </p:nvPr>
        </p:nvSpPr>
        <p:spPr/>
        <p:txBody>
          <a:bodyPr/>
          <a:lstStyle/>
          <a:p>
            <a:fld id="{C4D31714-105D-C747-A422-FF4F6D0D395D}" type="slidenum">
              <a:rPr lang="en-US" smtClean="0"/>
              <a:t>4</a:t>
            </a:fld>
            <a:endParaRPr lang="en-US"/>
          </a:p>
        </p:txBody>
      </p:sp>
    </p:spTree>
    <p:extLst>
      <p:ext uri="{BB962C8B-B14F-4D97-AF65-F5344CB8AC3E}">
        <p14:creationId xmlns:p14="http://schemas.microsoft.com/office/powerpoint/2010/main" val="59116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Jim - obvious</a:t>
            </a:r>
          </a:p>
        </p:txBody>
      </p:sp>
      <p:sp>
        <p:nvSpPr>
          <p:cNvPr id="4" name="Slide Number Placeholder 3"/>
          <p:cNvSpPr>
            <a:spLocks noGrp="1"/>
          </p:cNvSpPr>
          <p:nvPr>
            <p:ph type="sldNum" sz="quarter" idx="10"/>
          </p:nvPr>
        </p:nvSpPr>
        <p:spPr/>
        <p:txBody>
          <a:bodyPr/>
          <a:lstStyle/>
          <a:p>
            <a:fld id="{C4D31714-105D-C747-A422-FF4F6D0D395D}" type="slidenum">
              <a:rPr lang="en-US" smtClean="0"/>
              <a:t>5</a:t>
            </a:fld>
            <a:endParaRPr lang="en-US"/>
          </a:p>
        </p:txBody>
      </p:sp>
    </p:spTree>
    <p:extLst>
      <p:ext uri="{BB962C8B-B14F-4D97-AF65-F5344CB8AC3E}">
        <p14:creationId xmlns:p14="http://schemas.microsoft.com/office/powerpoint/2010/main" val="4087370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Jim – it’s always a people problem, it’s always a communication problem</a:t>
            </a:r>
          </a:p>
        </p:txBody>
      </p:sp>
      <p:sp>
        <p:nvSpPr>
          <p:cNvPr id="4" name="Slide Number Placeholder 3"/>
          <p:cNvSpPr>
            <a:spLocks noGrp="1"/>
          </p:cNvSpPr>
          <p:nvPr>
            <p:ph type="sldNum" sz="quarter" idx="10"/>
          </p:nvPr>
        </p:nvSpPr>
        <p:spPr/>
        <p:txBody>
          <a:bodyPr/>
          <a:lstStyle/>
          <a:p>
            <a:fld id="{C4D31714-105D-C747-A422-FF4F6D0D395D}" type="slidenum">
              <a:rPr lang="en-US" smtClean="0"/>
              <a:t>6</a:t>
            </a:fld>
            <a:endParaRPr lang="en-US"/>
          </a:p>
        </p:txBody>
      </p:sp>
    </p:spTree>
    <p:extLst>
      <p:ext uri="{BB962C8B-B14F-4D97-AF65-F5344CB8AC3E}">
        <p14:creationId xmlns:p14="http://schemas.microsoft.com/office/powerpoint/2010/main" val="3075445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7</a:t>
            </a:fld>
            <a:endParaRPr lang="en-US"/>
          </a:p>
        </p:txBody>
      </p:sp>
    </p:spTree>
    <p:extLst>
      <p:ext uri="{BB962C8B-B14F-4D97-AF65-F5344CB8AC3E}">
        <p14:creationId xmlns:p14="http://schemas.microsoft.com/office/powerpoint/2010/main" val="409376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 discuss; rule – “I have to know everything”</a:t>
            </a:r>
          </a:p>
          <a:p>
            <a:endParaRPr lang="en-US" dirty="0"/>
          </a:p>
          <a:p>
            <a:r>
              <a:rPr lang="en-US" dirty="0"/>
              <a:t>Alex – The theory</a:t>
            </a:r>
            <a:r>
              <a:rPr lang="en-US" baseline="0" dirty="0"/>
              <a:t> is nice, but how do I apply it in practice? </a:t>
            </a:r>
          </a:p>
          <a:p>
            <a:endParaRPr lang="en-US" baseline="0" dirty="0"/>
          </a:p>
          <a:p>
            <a:r>
              <a:rPr lang="en-US" dirty="0"/>
              <a:t>When it comes</a:t>
            </a:r>
            <a:r>
              <a:rPr lang="en-US" baseline="0" dirty="0"/>
              <a:t> to the INTAKE process on my team we say the best form of </a:t>
            </a:r>
            <a:r>
              <a:rPr lang="en-US" dirty="0"/>
              <a:t>communication </a:t>
            </a:r>
            <a:r>
              <a:rPr lang="en-US" baseline="0" dirty="0"/>
              <a:t>is talking, two or more people talking face to face.</a:t>
            </a:r>
          </a:p>
          <a:p>
            <a:endParaRPr lang="en-US" baseline="0" dirty="0"/>
          </a:p>
          <a:p>
            <a:r>
              <a:rPr lang="en-US" baseline="0" dirty="0"/>
              <a:t>Some of the best engineers that I’ve worked with are by nature introverts and they prefer to kind of hide behind the comfort of a computer screen.</a:t>
            </a:r>
          </a:p>
          <a:p>
            <a:endParaRPr lang="en-US" baseline="0" dirty="0"/>
          </a:p>
          <a:p>
            <a:r>
              <a:rPr lang="en-US" dirty="0"/>
              <a:t>Team</a:t>
            </a:r>
            <a:r>
              <a:rPr lang="en-US" baseline="0" dirty="0"/>
              <a:t> members</a:t>
            </a:r>
            <a:r>
              <a:rPr lang="en-US" dirty="0"/>
              <a:t> will spend enormous amount of time chatting, </a:t>
            </a:r>
            <a:r>
              <a:rPr lang="en-US" baseline="0" dirty="0"/>
              <a:t>emailing and using all forms of communication e</a:t>
            </a:r>
            <a:r>
              <a:rPr lang="en-US" dirty="0"/>
              <a:t>ven when they sit right next to each other?</a:t>
            </a:r>
          </a:p>
          <a:p>
            <a:endParaRPr lang="en-US" dirty="0"/>
          </a:p>
          <a:p>
            <a:r>
              <a:rPr lang="en-US" dirty="0"/>
              <a:t>I encourage you if really</a:t>
            </a:r>
            <a:r>
              <a:rPr lang="en-US" baseline="0" dirty="0"/>
              <a:t> want to unleash your team’s talent to have </a:t>
            </a:r>
            <a:r>
              <a:rPr lang="en-US" dirty="0"/>
              <a:t>people talk to each other. It gives everyone a better chance to understand</a:t>
            </a:r>
            <a:r>
              <a:rPr lang="en-US" baseline="0" dirty="0"/>
              <a:t> their point, allows for emotions to be interpreted properly and most likely would resolve whatever issue you’re working on by the end of the conversation or would at least pave the road for the solution.</a:t>
            </a:r>
          </a:p>
          <a:p>
            <a:endParaRPr lang="en-US" dirty="0"/>
          </a:p>
          <a:p>
            <a:r>
              <a:rPr lang="en-US" dirty="0"/>
              <a:t>That said,</a:t>
            </a:r>
            <a:r>
              <a:rPr lang="en-US" baseline="0" dirty="0"/>
              <a:t> always follow up with an email and</a:t>
            </a:r>
            <a:r>
              <a:rPr lang="en-US" dirty="0"/>
              <a:t>, always CC the team.</a:t>
            </a:r>
            <a:r>
              <a:rPr lang="en-US" baseline="0" dirty="0"/>
              <a:t> It creates an open environment where people feel comfortable discussing anything, and the success of resolving the issue is clearly communicated...</a:t>
            </a:r>
          </a:p>
          <a:p>
            <a:endParaRPr lang="en-US" baseline="0" dirty="0"/>
          </a:p>
          <a:p>
            <a:endParaRPr lang="en-US" baseline="0" dirty="0"/>
          </a:p>
          <a:p>
            <a:r>
              <a:rPr lang="en-US" baseline="0" dirty="0"/>
              <a:t>-----</a:t>
            </a:r>
          </a:p>
          <a:p>
            <a:r>
              <a:rPr lang="en-US" baseline="0" dirty="0"/>
              <a:t>Rules: We have rules around communication where we created an environment that it’s expected that everyone can teach everyone.</a:t>
            </a:r>
          </a:p>
        </p:txBody>
      </p:sp>
      <p:sp>
        <p:nvSpPr>
          <p:cNvPr id="4" name="Slide Number Placeholder 3"/>
          <p:cNvSpPr>
            <a:spLocks noGrp="1"/>
          </p:cNvSpPr>
          <p:nvPr>
            <p:ph type="sldNum" sz="quarter" idx="10"/>
          </p:nvPr>
        </p:nvSpPr>
        <p:spPr/>
        <p:txBody>
          <a:bodyPr/>
          <a:lstStyle/>
          <a:p>
            <a:fld id="{C4D31714-105D-C747-A422-FF4F6D0D395D}" type="slidenum">
              <a:rPr lang="en-US" smtClean="0"/>
              <a:t>8</a:t>
            </a:fld>
            <a:endParaRPr lang="en-US"/>
          </a:p>
        </p:txBody>
      </p:sp>
    </p:spTree>
    <p:extLst>
      <p:ext uri="{BB962C8B-B14F-4D97-AF65-F5344CB8AC3E}">
        <p14:creationId xmlns:p14="http://schemas.microsoft.com/office/powerpoint/2010/main" val="2720985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Establish new rules for people to use that are all agreed upon in safety. Then practice those rules.</a:t>
            </a:r>
          </a:p>
          <a:p>
            <a:endParaRPr lang="en-US" dirty="0"/>
          </a:p>
          <a:p>
            <a:r>
              <a:rPr lang="en-US" dirty="0"/>
              <a:t>Talk about communication before you need it.</a:t>
            </a:r>
          </a:p>
          <a:p>
            <a:endParaRPr lang="en-US" dirty="0"/>
          </a:p>
          <a:p>
            <a:r>
              <a:rPr lang="en-US" dirty="0"/>
              <a:t>We hear a lot about safety. How do you get there?</a:t>
            </a:r>
          </a:p>
          <a:p>
            <a:endParaRPr lang="en-US" dirty="0"/>
          </a:p>
          <a:p>
            <a:endParaRPr lang="en-US" dirty="0"/>
          </a:p>
          <a:p>
            <a:r>
              <a:rPr lang="en-US" dirty="0"/>
              <a:t>Alex: Safety</a:t>
            </a:r>
            <a:r>
              <a:rPr lang="en-US" baseline="0" dirty="0"/>
              <a:t> here follows up on our previous topic about communication. For face to face communication to be effective you need to feel safe to express yourself.</a:t>
            </a:r>
          </a:p>
          <a:p>
            <a:endParaRPr lang="en-US" baseline="0" dirty="0"/>
          </a:p>
          <a:p>
            <a:r>
              <a:rPr lang="en-US" baseline="0" dirty="0"/>
              <a:t>Chances are that you already have some really smart people on your team and if they don’t feel safe to communicate and express their ideas or solutions, some great opportunities will be missed.</a:t>
            </a:r>
          </a:p>
          <a:p>
            <a:endParaRPr lang="en-US" baseline="0" dirty="0"/>
          </a:p>
          <a:p>
            <a:r>
              <a:rPr lang="en-US" baseline="0" dirty="0"/>
              <a:t>And here comes the question of how do you establish that safe environment?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4D31714-105D-C747-A422-FF4F6D0D395D}" type="slidenum">
              <a:rPr lang="en-US" smtClean="0"/>
              <a:t>9</a:t>
            </a:fld>
            <a:endParaRPr lang="en-US"/>
          </a:p>
        </p:txBody>
      </p:sp>
    </p:spTree>
    <p:extLst>
      <p:ext uri="{BB962C8B-B14F-4D97-AF65-F5344CB8AC3E}">
        <p14:creationId xmlns:p14="http://schemas.microsoft.com/office/powerpoint/2010/main" val="6190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0"/>
          <a:lstStyle/>
          <a:p>
            <a:r>
              <a:rPr lang="en-US"/>
              <a:t>Click to edit Master title style</a:t>
            </a:r>
            <a:endParaRPr lang="en-US" dirty="0"/>
          </a:p>
        </p:txBody>
      </p:sp>
      <p:sp>
        <p:nvSpPr>
          <p:cNvPr id="4" name="Slide Number Placeholder 2"/>
          <p:cNvSpPr>
            <a:spLocks noGrp="1"/>
          </p:cNvSpPr>
          <p:nvPr>
            <p:ph type="sldNum" sz="quarter" idx="4"/>
          </p:nvPr>
        </p:nvSpPr>
        <p:spPr>
          <a:xfrm>
            <a:off x="838199" y="6362924"/>
            <a:ext cx="731520" cy="203200"/>
          </a:xfrm>
          <a:prstGeom prst="rect">
            <a:avLst/>
          </a:prstGeom>
        </p:spPr>
        <p:txBody>
          <a:bodyPr vert="horz" lIns="0" tIns="45720" rIns="91440" bIns="45720" rtlCol="0" anchor="ctr"/>
          <a:lstStyle>
            <a:lvl1pPr algn="l">
              <a:defRPr sz="1100">
                <a:solidFill>
                  <a:schemeClr val="tx1"/>
                </a:solidFill>
              </a:defRPr>
            </a:lvl1pPr>
          </a:lstStyle>
          <a:p>
            <a:fld id="{EFBD096F-5655-4676-A198-5F7E249BDCEA}" type="slidenum">
              <a:rPr lang="en-US" smtClean="0"/>
              <a:pPr/>
              <a:t>‹#›</a:t>
            </a:fld>
            <a:endParaRPr lang="en-US" dirty="0"/>
          </a:p>
        </p:txBody>
      </p:sp>
    </p:spTree>
    <p:extLst>
      <p:ext uri="{BB962C8B-B14F-4D97-AF65-F5344CB8AC3E}">
        <p14:creationId xmlns:p14="http://schemas.microsoft.com/office/powerpoint/2010/main" val="21768300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le 1"/>
          <p:cNvSpPr>
            <a:spLocks noGrp="1"/>
          </p:cNvSpPr>
          <p:nvPr>
            <p:ph type="title"/>
          </p:nvPr>
        </p:nvSpPr>
        <p:spPr>
          <a:xfrm>
            <a:off x="838199" y="2362200"/>
            <a:ext cx="9975033" cy="914400"/>
          </a:xfrm>
        </p:spPr>
        <p:txBody>
          <a:bodyPr lIns="0">
            <a:normAutofit/>
          </a:bodyPr>
          <a:lstStyle>
            <a:lvl1pPr>
              <a:defRPr sz="3600">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510044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9469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C170D-201D-E04B-9551-BBEBD2B6DC0F}"/>
              </a:ext>
            </a:extLst>
          </p:cNvPr>
          <p:cNvSpPr>
            <a:spLocks noGrp="1"/>
          </p:cNvSpPr>
          <p:nvPr>
            <p:ph type="title"/>
          </p:nvPr>
        </p:nvSpPr>
        <p:spPr/>
        <p:txBody>
          <a:bodyPr/>
          <a:lstStyle>
            <a:lvl1pPr>
              <a:defRPr>
                <a:solidFill>
                  <a:schemeClr val="bg2">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588196B-6AFD-5446-A1E6-00A073B70BDF}"/>
              </a:ext>
            </a:extLst>
          </p:cNvPr>
          <p:cNvSpPr>
            <a:spLocks noGrp="1"/>
          </p:cNvSpPr>
          <p:nvPr>
            <p:ph idx="1"/>
          </p:nvPr>
        </p:nvSpPr>
        <p:spPr/>
        <p:txBody>
          <a:bodyPr>
            <a:normAutofit/>
          </a:bodyPr>
          <a:lstStyle>
            <a:lvl1pPr marL="457200" indent="-457200">
              <a:spcBef>
                <a:spcPts val="500"/>
              </a:spcBef>
              <a:spcAft>
                <a:spcPts val="500"/>
              </a:spcAft>
              <a:buClr>
                <a:schemeClr val="bg2">
                  <a:lumMod val="75000"/>
                </a:schemeClr>
              </a:buClr>
              <a:defRPr sz="3200">
                <a:solidFill>
                  <a:schemeClr val="bg1">
                    <a:lumMod val="50000"/>
                  </a:schemeClr>
                </a:solidFill>
              </a:defRPr>
            </a:lvl1pPr>
            <a:lvl2pPr marL="749300" indent="-292100">
              <a:spcBef>
                <a:spcPts val="500"/>
              </a:spcBef>
              <a:spcAft>
                <a:spcPts val="500"/>
              </a:spcAft>
              <a:defRPr sz="2800"/>
            </a:lvl2pPr>
            <a:lvl3pPr>
              <a:spcBef>
                <a:spcPts val="500"/>
              </a:spcBef>
              <a:spcAft>
                <a:spcPts val="500"/>
              </a:spcAft>
              <a:defRPr sz="2400"/>
            </a:lvl3pPr>
            <a:lvl4pPr>
              <a:spcBef>
                <a:spcPts val="500"/>
              </a:spcBef>
              <a:spcAft>
                <a:spcPts val="500"/>
              </a:spcAft>
              <a:defRPr sz="2000"/>
            </a:lvl4pPr>
            <a:lvl5pPr>
              <a:spcBef>
                <a:spcPts val="500"/>
              </a:spcBef>
              <a:spcAft>
                <a:spcPts val="500"/>
              </a:spcAft>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BA1961E-8576-AA4F-B350-284301CA5DB0}"/>
              </a:ext>
            </a:extLst>
          </p:cNvPr>
          <p:cNvSpPr>
            <a:spLocks noGrp="1"/>
          </p:cNvSpPr>
          <p:nvPr>
            <p:ph type="sldNum" sz="quarter" idx="12"/>
          </p:nvPr>
        </p:nvSpPr>
        <p:spPr/>
        <p:txBody>
          <a:bodyPr/>
          <a:lstStyle/>
          <a:p>
            <a:fld id="{4A349794-CFCE-E543-BC10-2494B0EF8706}" type="slidenum">
              <a:rPr lang="en-US" smtClean="0"/>
              <a:t>‹#›</a:t>
            </a:fld>
            <a:endParaRPr lang="en-US"/>
          </a:p>
        </p:txBody>
      </p:sp>
    </p:spTree>
    <p:extLst>
      <p:ext uri="{BB962C8B-B14F-4D97-AF65-F5344CB8AC3E}">
        <p14:creationId xmlns:p14="http://schemas.microsoft.com/office/powerpoint/2010/main" val="121188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C541-7690-BB44-ABAA-CBED0E485D09}"/>
              </a:ext>
            </a:extLst>
          </p:cNvPr>
          <p:cNvSpPr>
            <a:spLocks noGrp="1"/>
          </p:cNvSpPr>
          <p:nvPr>
            <p:ph type="ctrTitle"/>
          </p:nvPr>
        </p:nvSpPr>
        <p:spPr>
          <a:xfrm>
            <a:off x="1524000" y="1122363"/>
            <a:ext cx="9144000" cy="2387600"/>
          </a:xfrm>
        </p:spPr>
        <p:txBody>
          <a:bodyPr anchor="b"/>
          <a:lstStyle>
            <a:lvl1pPr algn="ctr">
              <a:defRPr sz="6000">
                <a:solidFill>
                  <a:schemeClr val="bg2">
                    <a:lumMod val="50000"/>
                  </a:schemeClr>
                </a:solidFill>
              </a:defRPr>
            </a:lvl1pPr>
          </a:lstStyle>
          <a:p>
            <a:r>
              <a:rPr lang="en-US" dirty="0"/>
              <a:t>Click to edit Master title style</a:t>
            </a:r>
          </a:p>
        </p:txBody>
      </p:sp>
      <p:sp>
        <p:nvSpPr>
          <p:cNvPr id="3" name="Subtitle 2">
            <a:extLst>
              <a:ext uri="{FF2B5EF4-FFF2-40B4-BE49-F238E27FC236}">
                <a16:creationId xmlns:a16="http://schemas.microsoft.com/office/drawing/2014/main" id="{66071312-DD8A-7F4E-B6F7-D9A1F4966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31462C5D-A800-BA45-9909-F74882BB069F}"/>
              </a:ext>
            </a:extLst>
          </p:cNvPr>
          <p:cNvSpPr>
            <a:spLocks noGrp="1"/>
          </p:cNvSpPr>
          <p:nvPr>
            <p:ph type="sldNum" sz="quarter" idx="12"/>
          </p:nvPr>
        </p:nvSpPr>
        <p:spPr/>
        <p:txBody>
          <a:bodyPr/>
          <a:lstStyle/>
          <a:p>
            <a:fld id="{4A349794-CFCE-E543-BC10-2494B0EF8706}" type="slidenum">
              <a:rPr lang="en-US" smtClean="0"/>
              <a:t>‹#›</a:t>
            </a:fld>
            <a:endParaRPr lang="en-US"/>
          </a:p>
        </p:txBody>
      </p:sp>
    </p:spTree>
    <p:extLst>
      <p:ext uri="{BB962C8B-B14F-4D97-AF65-F5344CB8AC3E}">
        <p14:creationId xmlns:p14="http://schemas.microsoft.com/office/powerpoint/2010/main" val="38025535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53" name="Rectangle 52"/>
          <p:cNvSpPr/>
          <p:nvPr userDrawn="1"/>
        </p:nvSpPr>
        <p:spPr>
          <a:xfrm>
            <a:off x="0" y="-2382"/>
            <a:ext cx="12192000" cy="9144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lstStyle/>
          <a:p>
            <a:pPr lvl="0"/>
            <a:endParaRPr lang="en-US" sz="1200">
              <a:solidFill>
                <a:schemeClr val="accent3">
                  <a:lumMod val="75000"/>
                  <a:lumOff val="25000"/>
                </a:schemeClr>
              </a:solidFill>
            </a:endParaRPr>
          </a:p>
        </p:txBody>
      </p:sp>
      <p:sp>
        <p:nvSpPr>
          <p:cNvPr id="2" name="Title Placeholder 1"/>
          <p:cNvSpPr>
            <a:spLocks noGrp="1"/>
          </p:cNvSpPr>
          <p:nvPr userDrawn="1">
            <p:ph type="title"/>
          </p:nvPr>
        </p:nvSpPr>
        <p:spPr>
          <a:xfrm>
            <a:off x="838199" y="-2382"/>
            <a:ext cx="9975033" cy="914400"/>
          </a:xfrm>
          <a:prstGeom prst="rect">
            <a:avLst/>
          </a:prstGeom>
        </p:spPr>
        <p:txBody>
          <a:bodyPr vert="horz" lIns="0" tIns="45720" rIns="91440" bIns="45720" rtlCol="0" anchor="ctr" anchorCtr="0">
            <a:normAutofit/>
          </a:bodyPr>
          <a:lstStyle/>
          <a:p>
            <a:pPr lvl="0"/>
            <a:r>
              <a:rPr lang="en-US" dirty="0"/>
              <a:t>Click to edit Master title style</a:t>
            </a:r>
          </a:p>
        </p:txBody>
      </p:sp>
      <p:sp>
        <p:nvSpPr>
          <p:cNvPr id="5" name="Text Placeholder 4"/>
          <p:cNvSpPr>
            <a:spLocks noGrp="1"/>
          </p:cNvSpPr>
          <p:nvPr userDrawn="1">
            <p:ph type="body" idx="1"/>
          </p:nvPr>
        </p:nvSpPr>
        <p:spPr>
          <a:xfrm>
            <a:off x="838200" y="1003458"/>
            <a:ext cx="10516546" cy="5212080"/>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Slide Number Placeholder 2"/>
          <p:cNvSpPr>
            <a:spLocks noGrp="1"/>
          </p:cNvSpPr>
          <p:nvPr userDrawn="1">
            <p:ph type="sldNum" sz="quarter" idx="4"/>
          </p:nvPr>
        </p:nvSpPr>
        <p:spPr>
          <a:xfrm>
            <a:off x="838199" y="6362924"/>
            <a:ext cx="731520" cy="203200"/>
          </a:xfrm>
          <a:prstGeom prst="rect">
            <a:avLst/>
          </a:prstGeom>
        </p:spPr>
        <p:txBody>
          <a:bodyPr vert="horz" lIns="0" tIns="45720" rIns="91440" bIns="45720" rtlCol="0" anchor="ctr"/>
          <a:lstStyle>
            <a:lvl1pPr algn="l">
              <a:defRPr sz="1100">
                <a:solidFill>
                  <a:schemeClr val="tx1"/>
                </a:solidFill>
              </a:defRPr>
            </a:lvl1pPr>
          </a:lstStyle>
          <a:p>
            <a:fld id="{EFBD096F-5655-4676-A198-5F7E249BDCEA}" type="slidenum">
              <a:rPr lang="en-US" smtClean="0"/>
              <a:pPr/>
              <a:t>‹#›</a:t>
            </a:fld>
            <a:endParaRPr lang="en-US" dirty="0"/>
          </a:p>
        </p:txBody>
      </p:sp>
    </p:spTree>
    <p:extLst>
      <p:ext uri="{BB962C8B-B14F-4D97-AF65-F5344CB8AC3E}">
        <p14:creationId xmlns:p14="http://schemas.microsoft.com/office/powerpoint/2010/main" val="30310813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4" r:id="rId3"/>
    <p:sldLayoutId id="2147483675" r:id="rId4"/>
    <p:sldLayoutId id="2147483676" r:id="rId5"/>
  </p:sldLayoutIdLst>
  <p:transition>
    <p:fade/>
  </p:transition>
  <p:hf hdr="0" ftr="0" dt="0"/>
  <p:txStyles>
    <p:titleStyle>
      <a:lvl1pPr algn="l" defTabSz="914400" rtl="0" eaLnBrk="1" latinLnBrk="0" hangingPunct="1">
        <a:lnSpc>
          <a:spcPct val="100000"/>
        </a:lnSpc>
        <a:spcBef>
          <a:spcPct val="0"/>
        </a:spcBef>
        <a:spcAft>
          <a:spcPts val="600"/>
        </a:spcAft>
        <a:buNone/>
        <a:defRPr lang="en-US" sz="3200" b="0" kern="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defRPr>
      </a:lvl1pPr>
    </p:titleStyle>
    <p:bodyStyle>
      <a:lvl1pPr marL="285750" indent="-285750" algn="l" defTabSz="914400" rtl="0" eaLnBrk="1" latinLnBrk="0" hangingPunct="1">
        <a:lnSpc>
          <a:spcPct val="100000"/>
        </a:lnSpc>
        <a:spcBef>
          <a:spcPts val="100"/>
        </a:spcBef>
        <a:spcAft>
          <a:spcPts val="300"/>
        </a:spcAft>
        <a:buClr>
          <a:schemeClr val="tx1"/>
        </a:buClr>
        <a:buFont typeface="Wingdings 3" panose="05040102010807070707" pitchFamily="18" charset="2"/>
        <a:buChar char=""/>
        <a:defRPr lang="en-US" sz="2400" kern="1200" smtClean="0">
          <a:solidFill>
            <a:schemeClr val="accent2"/>
          </a:solidFill>
          <a:latin typeface="+mn-lt"/>
          <a:ea typeface="+mn-ea"/>
          <a:cs typeface="+mn-cs"/>
        </a:defRPr>
      </a:lvl1pPr>
      <a:lvl2pPr marL="638175" indent="-180975" algn="l" defTabSz="914400" rtl="0" eaLnBrk="1" latinLnBrk="0" hangingPunct="1">
        <a:lnSpc>
          <a:spcPct val="100000"/>
        </a:lnSpc>
        <a:spcBef>
          <a:spcPts val="100"/>
        </a:spcBef>
        <a:spcAft>
          <a:spcPts val="300"/>
        </a:spcAft>
        <a:buClr>
          <a:schemeClr val="accent2"/>
        </a:buClr>
        <a:buFont typeface="Wingdings 3" panose="05040102010807070707" pitchFamily="18" charset="2"/>
        <a:buChar char="}"/>
        <a:defRPr lang="en-US" sz="2000" kern="1200" smtClean="0">
          <a:solidFill>
            <a:schemeClr val="accent2"/>
          </a:solidFill>
          <a:latin typeface="+mn-lt"/>
          <a:ea typeface="+mn-ea"/>
          <a:cs typeface="+mn-cs"/>
        </a:defRPr>
      </a:lvl2pPr>
      <a:lvl3pPr marL="971550" indent="-180975" algn="l" defTabSz="914400" rtl="0" eaLnBrk="1" latinLnBrk="0" hangingPunct="1">
        <a:lnSpc>
          <a:spcPct val="100000"/>
        </a:lnSpc>
        <a:spcBef>
          <a:spcPts val="100"/>
        </a:spcBef>
        <a:spcAft>
          <a:spcPts val="300"/>
        </a:spcAft>
        <a:buClr>
          <a:schemeClr val="tx1">
            <a:lumMod val="50000"/>
            <a:lumOff val="50000"/>
          </a:schemeClr>
        </a:buClr>
        <a:buFont typeface="Calibri" panose="020F0502020204030204" pitchFamily="34" charset="0"/>
        <a:buChar char="»"/>
        <a:defRPr lang="en-US" sz="1800" kern="1200" smtClean="0">
          <a:solidFill>
            <a:schemeClr val="accent2"/>
          </a:solidFill>
          <a:latin typeface="+mn-lt"/>
          <a:ea typeface="+mn-ea"/>
          <a:cs typeface="+mn-cs"/>
        </a:defRPr>
      </a:lvl3pPr>
      <a:lvl4pPr marL="1257300" indent="-171450" algn="l" defTabSz="914400" rtl="0" eaLnBrk="1" latinLnBrk="0" hangingPunct="1">
        <a:lnSpc>
          <a:spcPct val="100000"/>
        </a:lnSpc>
        <a:spcBef>
          <a:spcPts val="100"/>
        </a:spcBef>
        <a:spcAft>
          <a:spcPts val="300"/>
        </a:spcAft>
        <a:buClr>
          <a:schemeClr val="tx1">
            <a:lumMod val="50000"/>
            <a:lumOff val="50000"/>
          </a:schemeClr>
        </a:buClr>
        <a:buFont typeface="Wingdings 3" panose="05040102010807070707" pitchFamily="18" charset="2"/>
        <a:buChar char=""/>
        <a:defRPr lang="en-US" sz="1600" kern="1200" smtClean="0">
          <a:solidFill>
            <a:schemeClr val="accent2"/>
          </a:solidFill>
          <a:latin typeface="+mn-lt"/>
          <a:ea typeface="+mn-ea"/>
          <a:cs typeface="+mn-cs"/>
        </a:defRPr>
      </a:lvl4pPr>
      <a:lvl5pPr marL="1600200" indent="-171450" algn="l" defTabSz="914400" rtl="0" eaLnBrk="1" latinLnBrk="0" hangingPunct="1">
        <a:lnSpc>
          <a:spcPct val="100000"/>
        </a:lnSpc>
        <a:spcBef>
          <a:spcPts val="100"/>
        </a:spcBef>
        <a:spcAft>
          <a:spcPts val="300"/>
        </a:spcAft>
        <a:buClr>
          <a:schemeClr val="bg1">
            <a:lumMod val="50000"/>
          </a:schemeClr>
        </a:buClr>
        <a:buFont typeface="Arial" panose="020B0604020202020204" pitchFamily="34" charset="0"/>
        <a:buChar char="•"/>
        <a:defRPr lang="en-US" sz="11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53" userDrawn="1">
          <p15:clr>
            <a:srgbClr val="F26B43"/>
          </p15:clr>
        </p15:guide>
        <p15:guide id="2" pos="527">
          <p15:clr>
            <a:srgbClr val="F26B43"/>
          </p15:clr>
        </p15:guide>
        <p15:guide id="3" pos="3840">
          <p15:clr>
            <a:srgbClr val="F26B43"/>
          </p15:clr>
        </p15:guide>
        <p15:guide id="4" pos="7152">
          <p15:clr>
            <a:srgbClr val="F26B43"/>
          </p15:clr>
        </p15:guide>
        <p15:guide id="5" orient="horz" pos="632" userDrawn="1">
          <p15:clr>
            <a:srgbClr val="F26B43"/>
          </p15:clr>
        </p15:guide>
        <p15:guide id="6" orient="horz" pos="3918" userDrawn="1">
          <p15:clr>
            <a:srgbClr val="F26B43"/>
          </p15:clr>
        </p15:guide>
        <p15:guide id="7" pos="3881">
          <p15:clr>
            <a:srgbClr val="F26B43"/>
          </p15:clr>
        </p15:guide>
        <p15:guide id="8" pos="3798">
          <p15:clr>
            <a:srgbClr val="F26B43"/>
          </p15:clr>
        </p15:guide>
        <p15:guide id="9" orient="horz" pos="23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port&#10;&#10;Description generated with high confidence">
            <a:extLst>
              <a:ext uri="{FF2B5EF4-FFF2-40B4-BE49-F238E27FC236}">
                <a16:creationId xmlns:a16="http://schemas.microsoft.com/office/drawing/2014/main" id="{0B0A78AE-47E1-47CA-9096-148E4F8B8AE2}"/>
              </a:ext>
            </a:extLst>
          </p:cNvPr>
          <p:cNvPicPr>
            <a:picLocks noChangeAspect="1"/>
          </p:cNvPicPr>
          <p:nvPr/>
        </p:nvPicPr>
        <p:blipFill rotWithShape="1">
          <a:blip r:embed="rId3"/>
          <a:srcRect l="25258" r="4994"/>
          <a:stretch/>
        </p:blipFill>
        <p:spPr>
          <a:xfrm>
            <a:off x="1" y="0"/>
            <a:ext cx="12192000" cy="6858000"/>
          </a:xfrm>
          <a:prstGeom prst="rect">
            <a:avLst/>
          </a:prstGeom>
        </p:spPr>
      </p:pic>
      <p:sp>
        <p:nvSpPr>
          <p:cNvPr id="5" name="Rectangle 4">
            <a:extLst>
              <a:ext uri="{FF2B5EF4-FFF2-40B4-BE49-F238E27FC236}">
                <a16:creationId xmlns:a16="http://schemas.microsoft.com/office/drawing/2014/main" id="{36D7C33B-4C4F-45B9-B29E-E061B766D02C}"/>
              </a:ext>
            </a:extLst>
          </p:cNvPr>
          <p:cNvSpPr/>
          <p:nvPr/>
        </p:nvSpPr>
        <p:spPr>
          <a:xfrm>
            <a:off x="0" y="-2382"/>
            <a:ext cx="12192000" cy="6860382"/>
          </a:xfrm>
          <a:prstGeom prst="rect">
            <a:avLst/>
          </a:prstGeom>
          <a:solidFill>
            <a:schemeClr val="bg1">
              <a:lumMod val="50000"/>
              <a:alpha val="80000"/>
            </a:schemeClr>
          </a:solidFill>
        </p:spPr>
        <p:txBody>
          <a:bodyPr vert="horz" lIns="228600" tIns="45720" rIns="914400" bIns="45720" rtlCol="0" anchor="ctr" anchorCtr="0">
            <a:normAutofit/>
          </a:bodyPr>
          <a:lstStyle/>
          <a:p>
            <a:pPr>
              <a:spcBef>
                <a:spcPct val="0"/>
              </a:spcBef>
              <a:spcAft>
                <a:spcPts val="600"/>
              </a:spcAft>
            </a:pPr>
            <a:endParaRPr lang="en-US" sz="3600" dirty="0">
              <a:solidFill>
                <a:schemeClr val="accent2"/>
              </a:solidFill>
              <a:latin typeface="Segoe UI Light" panose="020B0502040204020203" pitchFamily="34" charset="0"/>
              <a:ea typeface="+mj-ea"/>
              <a:cs typeface="Segoe UI Light" panose="020B0502040204020203" pitchFamily="34" charset="0"/>
            </a:endParaRPr>
          </a:p>
        </p:txBody>
      </p:sp>
      <p:sp>
        <p:nvSpPr>
          <p:cNvPr id="7" name="Title 1">
            <a:extLst>
              <a:ext uri="{FF2B5EF4-FFF2-40B4-BE49-F238E27FC236}">
                <a16:creationId xmlns:a16="http://schemas.microsoft.com/office/drawing/2014/main" id="{5E7A1138-DD5A-497E-BE67-A01F3722C6AD}"/>
              </a:ext>
            </a:extLst>
          </p:cNvPr>
          <p:cNvSpPr txBox="1">
            <a:spLocks/>
          </p:cNvSpPr>
          <p:nvPr/>
        </p:nvSpPr>
        <p:spPr>
          <a:xfrm>
            <a:off x="0" y="709863"/>
            <a:ext cx="12192000" cy="5438274"/>
          </a:xfrm>
          <a:prstGeom prst="rect">
            <a:avLst/>
          </a:prstGeom>
          <a:solidFill>
            <a:srgbClr val="FFFFFF">
              <a:alpha val="80000"/>
            </a:srgbClr>
          </a:solidFill>
        </p:spPr>
        <p:txBody>
          <a:bodyPr vert="horz" lIns="4572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pPr marL="342900"/>
            <a:r>
              <a:rPr lang="en-US" sz="540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Enabling Great Teams</a:t>
            </a:r>
          </a:p>
          <a:p>
            <a:pPr marL="342900"/>
            <a:r>
              <a:rPr lang="en-US" sz="2800" dirty="0">
                <a:solidFill>
                  <a:schemeClr val="bg1">
                    <a:lumMod val="75000"/>
                  </a:schemeClr>
                </a:solidFill>
                <a:latin typeface="Segoe UI Light" panose="020B0502040204020203" pitchFamily="34" charset="0"/>
                <a:cs typeface="Segoe UI Light" panose="020B0502040204020203" pitchFamily="34" charset="0"/>
              </a:rPr>
              <a:t>Alex Alexandrov</a:t>
            </a:r>
          </a:p>
          <a:p>
            <a:pPr marL="342900"/>
            <a:r>
              <a:rPr lang="en-US" sz="2800" dirty="0">
                <a:solidFill>
                  <a:schemeClr val="bg1">
                    <a:lumMod val="75000"/>
                  </a:schemeClr>
                </a:solidFill>
                <a:latin typeface="Segoe UI Light" panose="020B0502040204020203" pitchFamily="34" charset="0"/>
                <a:cs typeface="Segoe UI Light" panose="020B0502040204020203" pitchFamily="34" charset="0"/>
              </a:rPr>
              <a:t>Jim Kimball - @</a:t>
            </a:r>
            <a:r>
              <a:rPr lang="en-US" sz="2800" dirty="0" err="1">
                <a:solidFill>
                  <a:schemeClr val="bg1">
                    <a:lumMod val="75000"/>
                  </a:schemeClr>
                </a:solidFill>
                <a:latin typeface="Segoe UI Light" panose="020B0502040204020203" pitchFamily="34" charset="0"/>
                <a:cs typeface="Segoe UI Light" panose="020B0502040204020203" pitchFamily="34" charset="0"/>
              </a:rPr>
              <a:t>jimkimball</a:t>
            </a:r>
            <a:endParaRPr lang="en-US" sz="2800" dirty="0">
              <a:solidFill>
                <a:schemeClr val="bg1">
                  <a:lumMod val="7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3076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6006-65A6-9D45-B79D-39ECFAC12B61}"/>
              </a:ext>
            </a:extLst>
          </p:cNvPr>
          <p:cNvSpPr>
            <a:spLocks noGrp="1"/>
          </p:cNvSpPr>
          <p:nvPr>
            <p:ph type="title"/>
          </p:nvPr>
        </p:nvSpPr>
        <p:spPr>
          <a:xfrm>
            <a:off x="838200" y="365125"/>
            <a:ext cx="10515600" cy="5849938"/>
          </a:xfrm>
        </p:spPr>
        <p:txBody>
          <a:bodyPr>
            <a:normAutofit/>
          </a:bodyPr>
          <a:lstStyle/>
          <a:p>
            <a:pPr algn="ctr"/>
            <a:r>
              <a:rPr lang="en-US" sz="6600" dirty="0"/>
              <a:t>Values, Principles</a:t>
            </a:r>
            <a:br>
              <a:rPr lang="en-US" sz="6600" dirty="0"/>
            </a:br>
            <a:r>
              <a:rPr lang="en-US" sz="6600" dirty="0"/>
              <a:t>and Practices</a:t>
            </a:r>
          </a:p>
        </p:txBody>
      </p:sp>
    </p:spTree>
    <p:extLst>
      <p:ext uri="{BB962C8B-B14F-4D97-AF65-F5344CB8AC3E}">
        <p14:creationId xmlns:p14="http://schemas.microsoft.com/office/powerpoint/2010/main" val="2583725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98CF8C-9926-44EE-91F2-4D03857E18BE}"/>
              </a:ext>
            </a:extLst>
          </p:cNvPr>
          <p:cNvSpPr>
            <a:spLocks noGrp="1"/>
          </p:cNvSpPr>
          <p:nvPr>
            <p:ph type="title"/>
          </p:nvPr>
        </p:nvSpPr>
        <p:spPr/>
        <p:txBody>
          <a:bodyPr/>
          <a:lstStyle/>
          <a:p>
            <a:r>
              <a:rPr lang="en-US" dirty="0"/>
              <a:t>Values</a:t>
            </a:r>
          </a:p>
        </p:txBody>
      </p:sp>
      <p:sp>
        <p:nvSpPr>
          <p:cNvPr id="2" name="Content Placeholder 1">
            <a:extLst>
              <a:ext uri="{FF2B5EF4-FFF2-40B4-BE49-F238E27FC236}">
                <a16:creationId xmlns:a16="http://schemas.microsoft.com/office/drawing/2014/main" id="{40331563-2651-4FCF-84CE-1413402594FC}"/>
              </a:ext>
            </a:extLst>
          </p:cNvPr>
          <p:cNvSpPr>
            <a:spLocks noGrp="1"/>
          </p:cNvSpPr>
          <p:nvPr>
            <p:ph idx="1"/>
          </p:nvPr>
        </p:nvSpPr>
        <p:spPr>
          <a:xfrm>
            <a:off x="838200" y="2533134"/>
            <a:ext cx="10516546" cy="3682403"/>
          </a:xfrm>
        </p:spPr>
        <p:txBody>
          <a:bodyPr/>
          <a:lstStyle/>
          <a:p>
            <a:pPr>
              <a:spcBef>
                <a:spcPts val="300"/>
              </a:spcBef>
            </a:pPr>
            <a:r>
              <a:rPr lang="en-US" dirty="0"/>
              <a:t>Communication</a:t>
            </a:r>
          </a:p>
          <a:p>
            <a:pPr>
              <a:spcBef>
                <a:spcPts val="300"/>
              </a:spcBef>
            </a:pPr>
            <a:r>
              <a:rPr lang="en-US" dirty="0"/>
              <a:t>Respect</a:t>
            </a:r>
          </a:p>
          <a:p>
            <a:pPr>
              <a:spcBef>
                <a:spcPts val="300"/>
              </a:spcBef>
            </a:pPr>
            <a:r>
              <a:rPr lang="en-US" dirty="0"/>
              <a:t>Honesty</a:t>
            </a:r>
          </a:p>
          <a:p>
            <a:pPr>
              <a:spcBef>
                <a:spcPts val="300"/>
              </a:spcBef>
            </a:pPr>
            <a:r>
              <a:rPr lang="en-US" dirty="0"/>
              <a:t>Courage</a:t>
            </a:r>
          </a:p>
          <a:p>
            <a:pPr>
              <a:spcBef>
                <a:spcPts val="300"/>
              </a:spcBef>
            </a:pPr>
            <a:r>
              <a:rPr lang="en-US" dirty="0"/>
              <a:t>Teamwork</a:t>
            </a:r>
          </a:p>
        </p:txBody>
      </p:sp>
      <p:sp>
        <p:nvSpPr>
          <p:cNvPr id="3" name="TextBox 2">
            <a:extLst>
              <a:ext uri="{FF2B5EF4-FFF2-40B4-BE49-F238E27FC236}">
                <a16:creationId xmlns:a16="http://schemas.microsoft.com/office/drawing/2014/main" id="{740EB52B-3207-5740-AE7B-6C8577F0E9B8}"/>
              </a:ext>
            </a:extLst>
          </p:cNvPr>
          <p:cNvSpPr txBox="1"/>
          <p:nvPr/>
        </p:nvSpPr>
        <p:spPr>
          <a:xfrm>
            <a:off x="485727" y="1368633"/>
            <a:ext cx="5339988" cy="707886"/>
          </a:xfrm>
          <a:prstGeom prst="rect">
            <a:avLst/>
          </a:prstGeom>
          <a:noFill/>
        </p:spPr>
        <p:txBody>
          <a:bodyPr wrap="none" rtlCol="0">
            <a:spAutoFit/>
          </a:bodyPr>
          <a:lstStyle/>
          <a:p>
            <a:r>
              <a:rPr lang="en-US" sz="4000" dirty="0"/>
              <a:t>What is important to us?</a:t>
            </a:r>
          </a:p>
        </p:txBody>
      </p:sp>
    </p:spTree>
    <p:extLst>
      <p:ext uri="{BB962C8B-B14F-4D97-AF65-F5344CB8AC3E}">
        <p14:creationId xmlns:p14="http://schemas.microsoft.com/office/powerpoint/2010/main" val="422580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98CF8C-9926-44EE-91F2-4D03857E18BE}"/>
              </a:ext>
            </a:extLst>
          </p:cNvPr>
          <p:cNvSpPr>
            <a:spLocks noGrp="1"/>
          </p:cNvSpPr>
          <p:nvPr>
            <p:ph type="title"/>
          </p:nvPr>
        </p:nvSpPr>
        <p:spPr/>
        <p:txBody>
          <a:bodyPr/>
          <a:lstStyle/>
          <a:p>
            <a:r>
              <a:rPr lang="en-US" dirty="0"/>
              <a:t>Principles</a:t>
            </a:r>
          </a:p>
        </p:txBody>
      </p:sp>
      <p:sp>
        <p:nvSpPr>
          <p:cNvPr id="2" name="Content Placeholder 1">
            <a:extLst>
              <a:ext uri="{FF2B5EF4-FFF2-40B4-BE49-F238E27FC236}">
                <a16:creationId xmlns:a16="http://schemas.microsoft.com/office/drawing/2014/main" id="{40331563-2651-4FCF-84CE-1413402594FC}"/>
              </a:ext>
            </a:extLst>
          </p:cNvPr>
          <p:cNvSpPr>
            <a:spLocks noGrp="1"/>
          </p:cNvSpPr>
          <p:nvPr>
            <p:ph idx="1"/>
          </p:nvPr>
        </p:nvSpPr>
        <p:spPr>
          <a:xfrm>
            <a:off x="838199" y="2533134"/>
            <a:ext cx="10516546" cy="2953264"/>
          </a:xfrm>
        </p:spPr>
        <p:txBody>
          <a:bodyPr>
            <a:normAutofit/>
          </a:bodyPr>
          <a:lstStyle/>
          <a:p>
            <a:pPr>
              <a:spcBef>
                <a:spcPts val="300"/>
              </a:spcBef>
            </a:pPr>
            <a:r>
              <a:rPr lang="en-US" dirty="0"/>
              <a:t>The best form of communication is people talking face to face</a:t>
            </a:r>
          </a:p>
          <a:p>
            <a:pPr>
              <a:spcBef>
                <a:spcPts val="300"/>
              </a:spcBef>
            </a:pPr>
            <a:r>
              <a:rPr lang="en-US" dirty="0"/>
              <a:t>The only measure of progress is running software</a:t>
            </a:r>
          </a:p>
          <a:p>
            <a:pPr>
              <a:spcBef>
                <a:spcPts val="300"/>
              </a:spcBef>
            </a:pPr>
            <a:r>
              <a:rPr lang="en-US" dirty="0"/>
              <a:t>The best way to deliver value is through frequent, small releases</a:t>
            </a:r>
          </a:p>
        </p:txBody>
      </p:sp>
      <p:sp>
        <p:nvSpPr>
          <p:cNvPr id="3" name="TextBox 2">
            <a:extLst>
              <a:ext uri="{FF2B5EF4-FFF2-40B4-BE49-F238E27FC236}">
                <a16:creationId xmlns:a16="http://schemas.microsoft.com/office/drawing/2014/main" id="{740EB52B-3207-5740-AE7B-6C8577F0E9B8}"/>
              </a:ext>
            </a:extLst>
          </p:cNvPr>
          <p:cNvSpPr txBox="1"/>
          <p:nvPr/>
        </p:nvSpPr>
        <p:spPr>
          <a:xfrm>
            <a:off x="485727" y="1368633"/>
            <a:ext cx="4556953" cy="707886"/>
          </a:xfrm>
          <a:prstGeom prst="rect">
            <a:avLst/>
          </a:prstGeom>
          <a:noFill/>
        </p:spPr>
        <p:txBody>
          <a:bodyPr wrap="none" rtlCol="0">
            <a:spAutoFit/>
          </a:bodyPr>
          <a:lstStyle/>
          <a:p>
            <a:r>
              <a:rPr lang="en-US" sz="4000" dirty="0"/>
              <a:t>What do we believe?</a:t>
            </a:r>
          </a:p>
        </p:txBody>
      </p:sp>
    </p:spTree>
    <p:extLst>
      <p:ext uri="{BB962C8B-B14F-4D97-AF65-F5344CB8AC3E}">
        <p14:creationId xmlns:p14="http://schemas.microsoft.com/office/powerpoint/2010/main" val="138437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98CF8C-9926-44EE-91F2-4D03857E18BE}"/>
              </a:ext>
            </a:extLst>
          </p:cNvPr>
          <p:cNvSpPr>
            <a:spLocks noGrp="1"/>
          </p:cNvSpPr>
          <p:nvPr>
            <p:ph type="title"/>
          </p:nvPr>
        </p:nvSpPr>
        <p:spPr/>
        <p:txBody>
          <a:bodyPr/>
          <a:lstStyle/>
          <a:p>
            <a:r>
              <a:rPr lang="en-US" dirty="0"/>
              <a:t>Practices</a:t>
            </a:r>
          </a:p>
        </p:txBody>
      </p:sp>
      <p:sp>
        <p:nvSpPr>
          <p:cNvPr id="2" name="Content Placeholder 1">
            <a:extLst>
              <a:ext uri="{FF2B5EF4-FFF2-40B4-BE49-F238E27FC236}">
                <a16:creationId xmlns:a16="http://schemas.microsoft.com/office/drawing/2014/main" id="{40331563-2651-4FCF-84CE-1413402594FC}"/>
              </a:ext>
            </a:extLst>
          </p:cNvPr>
          <p:cNvSpPr>
            <a:spLocks noGrp="1"/>
          </p:cNvSpPr>
          <p:nvPr>
            <p:ph idx="1"/>
          </p:nvPr>
        </p:nvSpPr>
        <p:spPr>
          <a:xfrm>
            <a:off x="838199" y="2261870"/>
            <a:ext cx="10516546" cy="4596130"/>
          </a:xfrm>
        </p:spPr>
        <p:txBody>
          <a:bodyPr>
            <a:normAutofit lnSpcReduction="10000"/>
          </a:bodyPr>
          <a:lstStyle/>
          <a:p>
            <a:pPr>
              <a:spcBef>
                <a:spcPts val="300"/>
              </a:spcBef>
            </a:pPr>
            <a:r>
              <a:rPr lang="en-US" dirty="0"/>
              <a:t>Small stories</a:t>
            </a:r>
          </a:p>
          <a:p>
            <a:pPr>
              <a:spcBef>
                <a:spcPts val="300"/>
              </a:spcBef>
            </a:pPr>
            <a:r>
              <a:rPr lang="en-US" dirty="0"/>
              <a:t>Put the same effort into tests and test code as production code</a:t>
            </a:r>
          </a:p>
          <a:p>
            <a:pPr>
              <a:spcBef>
                <a:spcPts val="300"/>
              </a:spcBef>
            </a:pPr>
            <a:r>
              <a:rPr lang="en-US" dirty="0"/>
              <a:t>Commit frequently</a:t>
            </a:r>
          </a:p>
          <a:p>
            <a:pPr>
              <a:spcBef>
                <a:spcPts val="300"/>
              </a:spcBef>
            </a:pPr>
            <a:r>
              <a:rPr lang="en-US" dirty="0"/>
              <a:t>Refactor aggressively</a:t>
            </a:r>
          </a:p>
          <a:p>
            <a:pPr>
              <a:spcBef>
                <a:spcPts val="300"/>
              </a:spcBef>
            </a:pPr>
            <a:r>
              <a:rPr lang="en-US" dirty="0"/>
              <a:t>Pair and Rotate Pairs</a:t>
            </a:r>
          </a:p>
          <a:p>
            <a:pPr>
              <a:spcBef>
                <a:spcPts val="300"/>
              </a:spcBef>
            </a:pPr>
            <a:r>
              <a:rPr lang="en-US" dirty="0"/>
              <a:t>Run our code</a:t>
            </a:r>
          </a:p>
          <a:p>
            <a:pPr>
              <a:spcBef>
                <a:spcPts val="300"/>
              </a:spcBef>
            </a:pPr>
            <a:r>
              <a:rPr lang="en-US" dirty="0"/>
              <a:t>No blaming</a:t>
            </a:r>
          </a:p>
        </p:txBody>
      </p:sp>
      <p:sp>
        <p:nvSpPr>
          <p:cNvPr id="4" name="TextBox 3">
            <a:extLst>
              <a:ext uri="{FF2B5EF4-FFF2-40B4-BE49-F238E27FC236}">
                <a16:creationId xmlns:a16="http://schemas.microsoft.com/office/drawing/2014/main" id="{E3D9D1C1-B64B-D846-AE52-B62448185B47}"/>
              </a:ext>
            </a:extLst>
          </p:cNvPr>
          <p:cNvSpPr txBox="1"/>
          <p:nvPr/>
        </p:nvSpPr>
        <p:spPr>
          <a:xfrm>
            <a:off x="485727" y="1368633"/>
            <a:ext cx="5543056" cy="707886"/>
          </a:xfrm>
          <a:prstGeom prst="rect">
            <a:avLst/>
          </a:prstGeom>
          <a:noFill/>
        </p:spPr>
        <p:txBody>
          <a:bodyPr wrap="none" rtlCol="0">
            <a:spAutoFit/>
          </a:bodyPr>
          <a:lstStyle/>
          <a:p>
            <a:r>
              <a:rPr lang="en-US" sz="4000" dirty="0"/>
              <a:t>What are we going to do?</a:t>
            </a:r>
          </a:p>
        </p:txBody>
      </p:sp>
    </p:spTree>
    <p:extLst>
      <p:ext uri="{BB962C8B-B14F-4D97-AF65-F5344CB8AC3E}">
        <p14:creationId xmlns:p14="http://schemas.microsoft.com/office/powerpoint/2010/main" val="256282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4A2AAB-A19A-5447-A169-5CCB8B434FEC}"/>
              </a:ext>
            </a:extLst>
          </p:cNvPr>
          <p:cNvCxnSpPr>
            <a:cxnSpLocks/>
          </p:cNvCxnSpPr>
          <p:nvPr/>
        </p:nvCxnSpPr>
        <p:spPr>
          <a:xfrm>
            <a:off x="6089650" y="1397000"/>
            <a:ext cx="0" cy="4775200"/>
          </a:xfrm>
          <a:prstGeom prst="line">
            <a:avLst/>
          </a:prstGeom>
          <a:ln w="136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5ABD670-E6F7-9445-8720-2FEB02A7002E}"/>
              </a:ext>
            </a:extLst>
          </p:cNvPr>
          <p:cNvSpPr txBox="1"/>
          <p:nvPr/>
        </p:nvSpPr>
        <p:spPr>
          <a:xfrm>
            <a:off x="1640305" y="3430657"/>
            <a:ext cx="1921749" cy="707886"/>
          </a:xfrm>
          <a:prstGeom prst="rect">
            <a:avLst/>
          </a:prstGeom>
          <a:noFill/>
        </p:spPr>
        <p:txBody>
          <a:bodyPr wrap="square" rtlCol="0">
            <a:spAutoFit/>
          </a:bodyPr>
          <a:lstStyle/>
          <a:p>
            <a:r>
              <a:rPr lang="en-US" sz="4000" i="1" dirty="0">
                <a:latin typeface="+mj-lt"/>
              </a:rPr>
              <a:t>Listen</a:t>
            </a:r>
          </a:p>
        </p:txBody>
      </p:sp>
      <p:sp>
        <p:nvSpPr>
          <p:cNvPr id="11" name="TextBox 10">
            <a:extLst>
              <a:ext uri="{FF2B5EF4-FFF2-40B4-BE49-F238E27FC236}">
                <a16:creationId xmlns:a16="http://schemas.microsoft.com/office/drawing/2014/main" id="{A806C550-0A23-D140-BC6A-CFA3EE40797A}"/>
              </a:ext>
            </a:extLst>
          </p:cNvPr>
          <p:cNvSpPr txBox="1"/>
          <p:nvPr/>
        </p:nvSpPr>
        <p:spPr>
          <a:xfrm>
            <a:off x="7196604" y="2862163"/>
            <a:ext cx="3875741" cy="707886"/>
          </a:xfrm>
          <a:prstGeom prst="rect">
            <a:avLst/>
          </a:prstGeom>
          <a:noFill/>
        </p:spPr>
        <p:txBody>
          <a:bodyPr wrap="none" rtlCol="0">
            <a:spAutoFit/>
          </a:bodyPr>
          <a:lstStyle/>
          <a:p>
            <a:pPr algn="ctr"/>
            <a:r>
              <a:rPr lang="en-US" sz="4000" i="1" dirty="0">
                <a:latin typeface="+mj-lt"/>
              </a:rPr>
              <a:t>Get best solution</a:t>
            </a:r>
          </a:p>
        </p:txBody>
      </p:sp>
      <p:sp>
        <p:nvSpPr>
          <p:cNvPr id="12" name="TextBox 11">
            <a:extLst>
              <a:ext uri="{FF2B5EF4-FFF2-40B4-BE49-F238E27FC236}">
                <a16:creationId xmlns:a16="http://schemas.microsoft.com/office/drawing/2014/main" id="{EDC73203-A2BD-4FF0-9403-BE6B65254700}"/>
              </a:ext>
            </a:extLst>
          </p:cNvPr>
          <p:cNvSpPr txBox="1"/>
          <p:nvPr/>
        </p:nvSpPr>
        <p:spPr>
          <a:xfrm>
            <a:off x="1640305" y="2862163"/>
            <a:ext cx="3521954" cy="707886"/>
          </a:xfrm>
          <a:prstGeom prst="rect">
            <a:avLst/>
          </a:prstGeom>
          <a:noFill/>
        </p:spPr>
        <p:txBody>
          <a:bodyPr wrap="square" rtlCol="0">
            <a:spAutoFit/>
          </a:bodyPr>
          <a:lstStyle/>
          <a:p>
            <a:r>
              <a:rPr lang="en-US" sz="4000" i="1" dirty="0">
                <a:latin typeface="+mj-lt"/>
              </a:rPr>
              <a:t>Understand</a:t>
            </a:r>
          </a:p>
        </p:txBody>
      </p:sp>
      <p:sp>
        <p:nvSpPr>
          <p:cNvPr id="2" name="Title 1">
            <a:extLst>
              <a:ext uri="{FF2B5EF4-FFF2-40B4-BE49-F238E27FC236}">
                <a16:creationId xmlns:a16="http://schemas.microsoft.com/office/drawing/2014/main" id="{369DBB04-204C-4184-BE5A-A04C05E8FE31}"/>
              </a:ext>
            </a:extLst>
          </p:cNvPr>
          <p:cNvSpPr>
            <a:spLocks noGrp="1"/>
          </p:cNvSpPr>
          <p:nvPr>
            <p:ph type="title"/>
          </p:nvPr>
        </p:nvSpPr>
        <p:spPr>
          <a:xfrm>
            <a:off x="7315291" y="939800"/>
            <a:ext cx="3638368" cy="914400"/>
          </a:xfrm>
        </p:spPr>
        <p:txBody>
          <a:bodyPr>
            <a:noAutofit/>
          </a:bodyPr>
          <a:lstStyle/>
          <a:p>
            <a:pPr algn="ctr"/>
            <a:r>
              <a:rPr lang="en-US" sz="4400" dirty="0"/>
              <a:t>Discussion</a:t>
            </a:r>
          </a:p>
        </p:txBody>
      </p:sp>
      <p:sp>
        <p:nvSpPr>
          <p:cNvPr id="14" name="Title 1">
            <a:extLst>
              <a:ext uri="{FF2B5EF4-FFF2-40B4-BE49-F238E27FC236}">
                <a16:creationId xmlns:a16="http://schemas.microsoft.com/office/drawing/2014/main" id="{BA039DB4-4E68-4E82-B030-CB36DE6661FA}"/>
              </a:ext>
            </a:extLst>
          </p:cNvPr>
          <p:cNvSpPr txBox="1">
            <a:spLocks/>
          </p:cNvSpPr>
          <p:nvPr/>
        </p:nvSpPr>
        <p:spPr>
          <a:xfrm>
            <a:off x="1225641" y="939800"/>
            <a:ext cx="3638368" cy="914400"/>
          </a:xfrm>
          <a:prstGeom prst="rect">
            <a:avLst/>
          </a:prstGeom>
        </p:spPr>
        <p:txBody>
          <a:bodyPr vert="horz" lIns="0" tIns="45720" rIns="91440" bIns="45720" rtlCol="0" anchor="ctr" anchorCtr="0">
            <a:noAutofit/>
          </a:bodyPr>
          <a:lstStyle>
            <a:lvl1pPr algn="l" defTabSz="914400" rtl="0" eaLnBrk="1" latinLnBrk="0" hangingPunct="1">
              <a:lnSpc>
                <a:spcPct val="100000"/>
              </a:lnSpc>
              <a:spcBef>
                <a:spcPct val="0"/>
              </a:spcBef>
              <a:spcAft>
                <a:spcPts val="600"/>
              </a:spcAft>
              <a:buNone/>
              <a:defRPr lang="en-US" sz="3200" b="0" kern="1200" dirty="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sz="4400" dirty="0">
                <a:solidFill>
                  <a:schemeClr val="bg2">
                    <a:lumMod val="50000"/>
                  </a:schemeClr>
                </a:solidFill>
              </a:rPr>
              <a:t>Dialog</a:t>
            </a:r>
          </a:p>
        </p:txBody>
      </p:sp>
      <p:sp>
        <p:nvSpPr>
          <p:cNvPr id="17" name="TextBox 16">
            <a:extLst>
              <a:ext uri="{FF2B5EF4-FFF2-40B4-BE49-F238E27FC236}">
                <a16:creationId xmlns:a16="http://schemas.microsoft.com/office/drawing/2014/main" id="{6E6C09B7-FACC-40DF-9D39-471D88D5980B}"/>
              </a:ext>
            </a:extLst>
          </p:cNvPr>
          <p:cNvSpPr txBox="1"/>
          <p:nvPr/>
        </p:nvSpPr>
        <p:spPr>
          <a:xfrm>
            <a:off x="7215795" y="3430657"/>
            <a:ext cx="3220562" cy="707886"/>
          </a:xfrm>
          <a:prstGeom prst="rect">
            <a:avLst/>
          </a:prstGeom>
          <a:noFill/>
        </p:spPr>
        <p:txBody>
          <a:bodyPr wrap="none" rtlCol="0">
            <a:spAutoFit/>
          </a:bodyPr>
          <a:lstStyle>
            <a:defPPr>
              <a:defRPr lang="en-US"/>
            </a:defPPr>
            <a:lvl1pPr algn="ctr">
              <a:defRPr sz="4000" i="1">
                <a:latin typeface="+mj-lt"/>
              </a:defRPr>
            </a:lvl1pPr>
          </a:lstStyle>
          <a:p>
            <a:r>
              <a:rPr lang="en-US" dirty="0"/>
              <a:t>Ritual Dissent</a:t>
            </a:r>
          </a:p>
        </p:txBody>
      </p:sp>
      <p:sp>
        <p:nvSpPr>
          <p:cNvPr id="18" name="TextBox 17">
            <a:extLst>
              <a:ext uri="{FF2B5EF4-FFF2-40B4-BE49-F238E27FC236}">
                <a16:creationId xmlns:a16="http://schemas.microsoft.com/office/drawing/2014/main" id="{656B6D9B-77F6-4ABF-92E9-7E1EECFC6591}"/>
              </a:ext>
            </a:extLst>
          </p:cNvPr>
          <p:cNvSpPr txBox="1"/>
          <p:nvPr/>
        </p:nvSpPr>
        <p:spPr>
          <a:xfrm>
            <a:off x="7215795" y="3999151"/>
            <a:ext cx="3084050" cy="707886"/>
          </a:xfrm>
          <a:prstGeom prst="rect">
            <a:avLst/>
          </a:prstGeom>
          <a:noFill/>
        </p:spPr>
        <p:txBody>
          <a:bodyPr wrap="none" rtlCol="0">
            <a:spAutoFit/>
          </a:bodyPr>
          <a:lstStyle>
            <a:defPPr>
              <a:defRPr lang="en-US"/>
            </a:defPPr>
            <a:lvl1pPr algn="ctr">
              <a:defRPr sz="4000" i="1">
                <a:latin typeface="+mj-lt"/>
              </a:defRPr>
            </a:lvl1pPr>
          </a:lstStyle>
          <a:p>
            <a:r>
              <a:rPr lang="en-US" dirty="0"/>
              <a:t>Rule of Three</a:t>
            </a:r>
          </a:p>
        </p:txBody>
      </p:sp>
      <p:sp>
        <p:nvSpPr>
          <p:cNvPr id="13" name="TextBox 12">
            <a:extLst>
              <a:ext uri="{FF2B5EF4-FFF2-40B4-BE49-F238E27FC236}">
                <a16:creationId xmlns:a16="http://schemas.microsoft.com/office/drawing/2014/main" id="{A74F5B42-1C7B-C04A-A34B-B46452CFCE38}"/>
              </a:ext>
            </a:extLst>
          </p:cNvPr>
          <p:cNvSpPr txBox="1"/>
          <p:nvPr/>
        </p:nvSpPr>
        <p:spPr>
          <a:xfrm>
            <a:off x="1577320" y="3999151"/>
            <a:ext cx="4375817" cy="707886"/>
          </a:xfrm>
          <a:prstGeom prst="rect">
            <a:avLst/>
          </a:prstGeom>
          <a:noFill/>
        </p:spPr>
        <p:txBody>
          <a:bodyPr wrap="square" rtlCol="0">
            <a:spAutoFit/>
          </a:bodyPr>
          <a:lstStyle/>
          <a:p>
            <a:r>
              <a:rPr lang="en-US" sz="4000" i="1" dirty="0">
                <a:latin typeface="+mj-lt"/>
              </a:rPr>
              <a:t>Clarifying questions</a:t>
            </a:r>
          </a:p>
        </p:txBody>
      </p:sp>
    </p:spTree>
    <p:extLst>
      <p:ext uri="{BB962C8B-B14F-4D97-AF65-F5344CB8AC3E}">
        <p14:creationId xmlns:p14="http://schemas.microsoft.com/office/powerpoint/2010/main" val="1154155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Horizontal)">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2" grpId="0"/>
      <p:bldP spid="14" grpId="0"/>
      <p:bldP spid="17" grpId="0"/>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76B2B6-BE28-49F6-8509-609B4A077068}"/>
              </a:ext>
            </a:extLst>
          </p:cNvPr>
          <p:cNvSpPr/>
          <p:nvPr/>
        </p:nvSpPr>
        <p:spPr>
          <a:xfrm>
            <a:off x="0" y="-2382"/>
            <a:ext cx="12192000" cy="6860382"/>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lstStyle/>
          <a:p>
            <a:pPr lvl="0"/>
            <a:endParaRPr lang="en-US" sz="1200" dirty="0">
              <a:solidFill>
                <a:schemeClr val="accent3">
                  <a:lumMod val="75000"/>
                  <a:lumOff val="25000"/>
                </a:schemeClr>
              </a:solidFill>
            </a:endParaRPr>
          </a:p>
        </p:txBody>
      </p:sp>
      <p:pic>
        <p:nvPicPr>
          <p:cNvPr id="4" name="Picture 3">
            <a:extLst>
              <a:ext uri="{FF2B5EF4-FFF2-40B4-BE49-F238E27FC236}">
                <a16:creationId xmlns:a16="http://schemas.microsoft.com/office/drawing/2014/main" id="{59F15AB9-5A0A-E34C-8D14-463BB6E82DF4}"/>
              </a:ext>
            </a:extLst>
          </p:cNvPr>
          <p:cNvPicPr>
            <a:picLocks noChangeAspect="1"/>
          </p:cNvPicPr>
          <p:nvPr/>
        </p:nvPicPr>
        <p:blipFill rotWithShape="1">
          <a:blip r:embed="rId3">
            <a:extLst>
              <a:ext uri="{28A0092B-C50C-407E-A947-70E740481C1C}">
                <a14:useLocalDpi xmlns:a14="http://schemas.microsoft.com/office/drawing/2010/main" val="0"/>
              </a:ext>
            </a:extLst>
          </a:blip>
          <a:srcRect r="29126"/>
          <a:stretch/>
        </p:blipFill>
        <p:spPr>
          <a:xfrm>
            <a:off x="287689" y="1513318"/>
            <a:ext cx="5011465" cy="4119012"/>
          </a:xfrm>
          <a:prstGeom prst="rect">
            <a:avLst/>
          </a:prstGeom>
        </p:spPr>
      </p:pic>
      <p:pic>
        <p:nvPicPr>
          <p:cNvPr id="5" name="Picture 4">
            <a:extLst>
              <a:ext uri="{FF2B5EF4-FFF2-40B4-BE49-F238E27FC236}">
                <a16:creationId xmlns:a16="http://schemas.microsoft.com/office/drawing/2014/main" id="{43987B09-A573-9747-B7F2-6973E27FB3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843" y="1173892"/>
            <a:ext cx="6397152" cy="4797864"/>
          </a:xfrm>
          <a:prstGeom prst="rect">
            <a:avLst/>
          </a:prstGeom>
        </p:spPr>
      </p:pic>
    </p:spTree>
    <p:extLst>
      <p:ext uri="{BB962C8B-B14F-4D97-AF65-F5344CB8AC3E}">
        <p14:creationId xmlns:p14="http://schemas.microsoft.com/office/powerpoint/2010/main" val="5791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22A4B3-4D05-064D-97FF-783AC5350879}"/>
              </a:ext>
            </a:extLst>
          </p:cNvPr>
          <p:cNvPicPr>
            <a:picLocks noChangeAspect="1"/>
          </p:cNvPicPr>
          <p:nvPr/>
        </p:nvPicPr>
        <p:blipFill rotWithShape="1">
          <a:blip r:embed="rId3"/>
          <a:srcRect t="12500" b="12500"/>
          <a:stretch/>
        </p:blipFill>
        <p:spPr>
          <a:xfrm rot="10800000">
            <a:off x="0" y="0"/>
            <a:ext cx="12192000" cy="6858000"/>
          </a:xfrm>
          <a:prstGeom prst="rect">
            <a:avLst/>
          </a:prstGeom>
        </p:spPr>
      </p:pic>
      <p:sp>
        <p:nvSpPr>
          <p:cNvPr id="3" name="Title 1">
            <a:extLst>
              <a:ext uri="{FF2B5EF4-FFF2-40B4-BE49-F238E27FC236}">
                <a16:creationId xmlns:a16="http://schemas.microsoft.com/office/drawing/2014/main" id="{7F691998-0893-49D3-B4F7-1F0740321962}"/>
              </a:ext>
            </a:extLst>
          </p:cNvPr>
          <p:cNvSpPr txBox="1">
            <a:spLocks/>
          </p:cNvSpPr>
          <p:nvPr/>
        </p:nvSpPr>
        <p:spPr>
          <a:xfrm>
            <a:off x="0" y="0"/>
            <a:ext cx="12192000" cy="6858000"/>
          </a:xfrm>
          <a:prstGeom prst="rect">
            <a:avLst/>
          </a:prstGeom>
          <a:solidFill>
            <a:schemeClr val="tx1">
              <a:lumMod val="60000"/>
              <a:lumOff val="40000"/>
              <a:alpha val="45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46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6EAE-B3C9-441E-8B70-5BE168071AB5}"/>
              </a:ext>
            </a:extLst>
          </p:cNvPr>
          <p:cNvSpPr>
            <a:spLocks noGrp="1"/>
          </p:cNvSpPr>
          <p:nvPr>
            <p:ph type="title"/>
          </p:nvPr>
        </p:nvSpPr>
        <p:spPr/>
        <p:txBody>
          <a:bodyPr>
            <a:normAutofit/>
          </a:bodyPr>
          <a:lstStyle/>
          <a:p>
            <a:r>
              <a:rPr lang="en-US" sz="3600"/>
              <a:t>What do you want me to do?</a:t>
            </a:r>
            <a:endParaRPr lang="en-US" sz="3600" dirty="0"/>
          </a:p>
        </p:txBody>
      </p:sp>
    </p:spTree>
    <p:extLst>
      <p:ext uri="{BB962C8B-B14F-4D97-AF65-F5344CB8AC3E}">
        <p14:creationId xmlns:p14="http://schemas.microsoft.com/office/powerpoint/2010/main" val="4337406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001795-2956-9342-8D9E-A51754889835}"/>
              </a:ext>
            </a:extLst>
          </p:cNvPr>
          <p:cNvPicPr>
            <a:picLocks noChangeAspect="1"/>
          </p:cNvPicPr>
          <p:nvPr/>
        </p:nvPicPr>
        <p:blipFill rotWithShape="1">
          <a:blip r:embed="rId3"/>
          <a:srcRect t="21369" r="2313" b="23682"/>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4E549D3-EF95-D04C-B1F9-C6967DDE0393}"/>
              </a:ext>
            </a:extLst>
          </p:cNvPr>
          <p:cNvSpPr/>
          <p:nvPr/>
        </p:nvSpPr>
        <p:spPr>
          <a:xfrm>
            <a:off x="6327381" y="6336450"/>
            <a:ext cx="5864619" cy="369332"/>
          </a:xfrm>
          <a:prstGeom prst="rect">
            <a:avLst/>
          </a:prstGeom>
        </p:spPr>
        <p:txBody>
          <a:bodyPr wrap="none">
            <a:spAutoFit/>
          </a:bodyPr>
          <a:lstStyle/>
          <a:p>
            <a:r>
              <a:rPr lang="en-US" dirty="0">
                <a:solidFill>
                  <a:schemeClr val="bg1">
                    <a:lumMod val="65000"/>
                  </a:schemeClr>
                </a:solidFill>
              </a:rPr>
              <a:t>https://</a:t>
            </a:r>
            <a:r>
              <a:rPr lang="en-US" dirty="0" err="1">
                <a:solidFill>
                  <a:schemeClr val="bg1">
                    <a:lumMod val="65000"/>
                  </a:schemeClr>
                </a:solidFill>
              </a:rPr>
              <a:t>www.thesoccerstore.co.uk</a:t>
            </a:r>
            <a:r>
              <a:rPr lang="en-US" dirty="0">
                <a:solidFill>
                  <a:schemeClr val="bg1">
                    <a:lumMod val="65000"/>
                  </a:schemeClr>
                </a:solidFill>
              </a:rPr>
              <a:t>/samba-16-x-7-match-goal</a:t>
            </a:r>
          </a:p>
        </p:txBody>
      </p:sp>
      <p:sp>
        <p:nvSpPr>
          <p:cNvPr id="5" name="Title 1">
            <a:extLst>
              <a:ext uri="{FF2B5EF4-FFF2-40B4-BE49-F238E27FC236}">
                <a16:creationId xmlns:a16="http://schemas.microsoft.com/office/drawing/2014/main" id="{AB6F55B5-8854-41F0-B510-5092546F6F88}"/>
              </a:ext>
            </a:extLst>
          </p:cNvPr>
          <p:cNvSpPr txBox="1">
            <a:spLocks/>
          </p:cNvSpPr>
          <p:nvPr/>
        </p:nvSpPr>
        <p:spPr>
          <a:xfrm>
            <a:off x="0" y="0"/>
            <a:ext cx="12192000" cy="6858000"/>
          </a:xfrm>
          <a:prstGeom prst="rect">
            <a:avLst/>
          </a:prstGeom>
          <a:solidFill>
            <a:schemeClr val="bg1">
              <a:lumMod val="50000"/>
              <a:alpha val="80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
        <p:nvSpPr>
          <p:cNvPr id="4" name="Title 1">
            <a:extLst>
              <a:ext uri="{FF2B5EF4-FFF2-40B4-BE49-F238E27FC236}">
                <a16:creationId xmlns:a16="http://schemas.microsoft.com/office/drawing/2014/main" id="{80DA20E4-3FD6-4BE3-B79C-25DC8E7E9365}"/>
              </a:ext>
            </a:extLst>
          </p:cNvPr>
          <p:cNvSpPr txBox="1">
            <a:spLocks/>
          </p:cNvSpPr>
          <p:nvPr/>
        </p:nvSpPr>
        <p:spPr>
          <a:xfrm>
            <a:off x="0" y="709863"/>
            <a:ext cx="12192000" cy="5438274"/>
          </a:xfrm>
          <a:prstGeom prst="rect">
            <a:avLst/>
          </a:prstGeom>
          <a:solidFill>
            <a:srgbClr val="FFFFFF">
              <a:alpha val="80000"/>
            </a:srgbClr>
          </a:solidFill>
        </p:spPr>
        <p:txBody>
          <a:bodyPr vert="horz" lIns="82296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r>
              <a:rPr lang="en-US" sz="3600" dirty="0">
                <a:solidFill>
                  <a:schemeClr val="tx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Communication</a:t>
            </a:r>
          </a:p>
          <a:p>
            <a:r>
              <a:rPr lang="en-US" sz="3600" dirty="0">
                <a:solidFill>
                  <a:schemeClr val="tx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Safety</a:t>
            </a:r>
          </a:p>
          <a:p>
            <a:r>
              <a:rPr lang="en-US" sz="3600" dirty="0">
                <a:latin typeface="Segoe UI Black" panose="020B0A02040204020203" pitchFamily="34" charset="0"/>
                <a:ea typeface="Segoe UI Black" panose="020B0A02040204020203" pitchFamily="34" charset="0"/>
                <a:cs typeface="Segoe UI Black" panose="020B0A02040204020203" pitchFamily="34" charset="0"/>
              </a:rPr>
              <a:t>Goals</a:t>
            </a:r>
          </a:p>
          <a:p>
            <a:endParaRPr lang="en-US" sz="36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42198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B02E86-2534-A643-80D5-9CBCCB9A24BC}"/>
              </a:ext>
            </a:extLst>
          </p:cNvPr>
          <p:cNvPicPr>
            <a:picLocks noChangeAspect="1"/>
          </p:cNvPicPr>
          <p:nvPr/>
        </p:nvPicPr>
        <p:blipFill>
          <a:blip r:embed="rId3"/>
          <a:stretch>
            <a:fillRect/>
          </a:stretch>
        </p:blipFill>
        <p:spPr>
          <a:xfrm>
            <a:off x="1806" y="-1016"/>
            <a:ext cx="12190194" cy="6859016"/>
          </a:xfrm>
          <a:prstGeom prst="rect">
            <a:avLst/>
          </a:prstGeom>
        </p:spPr>
      </p:pic>
      <p:sp>
        <p:nvSpPr>
          <p:cNvPr id="13" name="Rectangle 12">
            <a:extLst>
              <a:ext uri="{FF2B5EF4-FFF2-40B4-BE49-F238E27FC236}">
                <a16:creationId xmlns:a16="http://schemas.microsoft.com/office/drawing/2014/main" id="{581C1499-E37C-FD4D-A725-692469E25801}"/>
              </a:ext>
            </a:extLst>
          </p:cNvPr>
          <p:cNvSpPr/>
          <p:nvPr/>
        </p:nvSpPr>
        <p:spPr>
          <a:xfrm>
            <a:off x="8005778" y="6488668"/>
            <a:ext cx="4064126" cy="369332"/>
          </a:xfrm>
          <a:prstGeom prst="rect">
            <a:avLst/>
          </a:prstGeom>
        </p:spPr>
        <p:txBody>
          <a:bodyPr wrap="none">
            <a:spAutoFit/>
          </a:bodyPr>
          <a:lstStyle/>
          <a:p>
            <a:r>
              <a:rPr lang="en-US" dirty="0">
                <a:solidFill>
                  <a:schemeClr val="bg1">
                    <a:lumMod val="85000"/>
                  </a:schemeClr>
                </a:solidFill>
              </a:rPr>
              <a:t>https://</a:t>
            </a:r>
            <a:r>
              <a:rPr lang="en-US" dirty="0" err="1">
                <a:solidFill>
                  <a:schemeClr val="bg1">
                    <a:lumMod val="85000"/>
                  </a:schemeClr>
                </a:solidFill>
              </a:rPr>
              <a:t>alchetron.com</a:t>
            </a:r>
            <a:r>
              <a:rPr lang="en-US" dirty="0">
                <a:solidFill>
                  <a:schemeClr val="bg1">
                    <a:lumMod val="85000"/>
                  </a:schemeClr>
                </a:solidFill>
              </a:rPr>
              <a:t>/Stephen-Bungay#-</a:t>
            </a:r>
          </a:p>
        </p:txBody>
      </p:sp>
      <p:sp>
        <p:nvSpPr>
          <p:cNvPr id="5" name="Title 1">
            <a:extLst>
              <a:ext uri="{FF2B5EF4-FFF2-40B4-BE49-F238E27FC236}">
                <a16:creationId xmlns:a16="http://schemas.microsoft.com/office/drawing/2014/main" id="{00F6635D-9245-4DC7-92AE-D0AD8115C64C}"/>
              </a:ext>
            </a:extLst>
          </p:cNvPr>
          <p:cNvSpPr txBox="1">
            <a:spLocks/>
          </p:cNvSpPr>
          <p:nvPr/>
        </p:nvSpPr>
        <p:spPr>
          <a:xfrm>
            <a:off x="0" y="0"/>
            <a:ext cx="12192000" cy="6858000"/>
          </a:xfrm>
          <a:prstGeom prst="rect">
            <a:avLst/>
          </a:prstGeom>
          <a:solidFill>
            <a:schemeClr val="bg1">
              <a:lumMod val="50000"/>
              <a:alpha val="80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
        <p:nvSpPr>
          <p:cNvPr id="3" name="Title 1">
            <a:extLst>
              <a:ext uri="{FF2B5EF4-FFF2-40B4-BE49-F238E27FC236}">
                <a16:creationId xmlns:a16="http://schemas.microsoft.com/office/drawing/2014/main" id="{4D10C0F5-6B3E-0A45-80EC-0647A60D22E7}"/>
              </a:ext>
            </a:extLst>
          </p:cNvPr>
          <p:cNvSpPr txBox="1">
            <a:spLocks/>
          </p:cNvSpPr>
          <p:nvPr/>
        </p:nvSpPr>
        <p:spPr>
          <a:xfrm>
            <a:off x="836613" y="1003300"/>
            <a:ext cx="7959044" cy="45537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chemeClr val="bg1">
                    <a:lumMod val="90000"/>
                  </a:schemeClr>
                </a:solidFill>
                <a:latin typeface="Segoe UI Black" panose="020B0A02040204020203" pitchFamily="34" charset="0"/>
                <a:ea typeface="Segoe UI Black" panose="020B0A02040204020203" pitchFamily="34" charset="0"/>
                <a:cs typeface="Segoe UI Black" panose="020B0A02040204020203" pitchFamily="34" charset="0"/>
              </a:rPr>
              <a:t>Mission</a:t>
            </a:r>
          </a:p>
          <a:p>
            <a:r>
              <a:rPr lang="en-US" sz="9600" dirty="0">
                <a:solidFill>
                  <a:schemeClr val="bg1">
                    <a:lumMod val="90000"/>
                  </a:schemeClr>
                </a:solidFill>
                <a:latin typeface="Segoe UI Black" panose="020B0A02040204020203" pitchFamily="34" charset="0"/>
                <a:ea typeface="Segoe UI Black" panose="020B0A02040204020203" pitchFamily="34" charset="0"/>
                <a:cs typeface="Segoe UI Black" panose="020B0A02040204020203" pitchFamily="34" charset="0"/>
              </a:rPr>
              <a:t>Intent</a:t>
            </a:r>
          </a:p>
        </p:txBody>
      </p:sp>
    </p:spTree>
    <p:extLst>
      <p:ext uri="{BB962C8B-B14F-4D97-AF65-F5344CB8AC3E}">
        <p14:creationId xmlns:p14="http://schemas.microsoft.com/office/powerpoint/2010/main" val="126218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500"/>
                                  </p:stCondLst>
                                  <p:iterate type="wd">
                                    <p:tmPct val="7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6006-65A6-9D45-B79D-39ECFAC12B61}"/>
              </a:ext>
            </a:extLst>
          </p:cNvPr>
          <p:cNvSpPr>
            <a:spLocks noGrp="1"/>
          </p:cNvSpPr>
          <p:nvPr>
            <p:ph type="title"/>
          </p:nvPr>
        </p:nvSpPr>
        <p:spPr/>
        <p:txBody>
          <a:bodyPr/>
          <a:lstStyle/>
          <a:p>
            <a:r>
              <a:rPr lang="en-US"/>
              <a:t>Where do you start?</a:t>
            </a:r>
            <a:endParaRPr lang="en-US" dirty="0"/>
          </a:p>
        </p:txBody>
      </p:sp>
      <p:sp>
        <p:nvSpPr>
          <p:cNvPr id="4" name="Rectangle 3">
            <a:extLst>
              <a:ext uri="{FF2B5EF4-FFF2-40B4-BE49-F238E27FC236}">
                <a16:creationId xmlns:a16="http://schemas.microsoft.com/office/drawing/2014/main" id="{E01B9B1A-1B25-46B0-875B-E91A58EFFDC0}"/>
              </a:ext>
            </a:extLst>
          </p:cNvPr>
          <p:cNvSpPr/>
          <p:nvPr/>
        </p:nvSpPr>
        <p:spPr>
          <a:xfrm>
            <a:off x="0" y="-2382"/>
            <a:ext cx="12192000" cy="912020"/>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lstStyle/>
          <a:p>
            <a:pPr lvl="0"/>
            <a:endParaRPr lang="en-US" sz="1200" dirty="0">
              <a:solidFill>
                <a:schemeClr val="accent3">
                  <a:lumMod val="75000"/>
                  <a:lumOff val="25000"/>
                </a:schemeClr>
              </a:solidFill>
            </a:endParaRPr>
          </a:p>
        </p:txBody>
      </p:sp>
    </p:spTree>
    <p:extLst>
      <p:ext uri="{BB962C8B-B14F-4D97-AF65-F5344CB8AC3E}">
        <p14:creationId xmlns:p14="http://schemas.microsoft.com/office/powerpoint/2010/main" val="3870213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3DB70425-6588-EE45-B6B7-FDBADBFFC313}"/>
              </a:ext>
            </a:extLst>
          </p:cNvPr>
          <p:cNvCxnSpPr/>
          <p:nvPr/>
        </p:nvCxnSpPr>
        <p:spPr>
          <a:xfrm>
            <a:off x="687372" y="5608948"/>
            <a:ext cx="10888743"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5">
            <a:extLst>
              <a:ext uri="{FF2B5EF4-FFF2-40B4-BE49-F238E27FC236}">
                <a16:creationId xmlns:a16="http://schemas.microsoft.com/office/drawing/2014/main" id="{650C4A5A-9A38-C14F-B0EA-B265885B5972}"/>
              </a:ext>
            </a:extLst>
          </p:cNvPr>
          <p:cNvSpPr/>
          <p:nvPr/>
        </p:nvSpPr>
        <p:spPr>
          <a:xfrm>
            <a:off x="782032" y="1894788"/>
            <a:ext cx="10558414" cy="3714160"/>
          </a:xfrm>
          <a:custGeom>
            <a:avLst/>
            <a:gdLst>
              <a:gd name="connsiteX0" fmla="*/ 0 w 10699423"/>
              <a:gd name="connsiteY0" fmla="*/ 3535056 h 3535056"/>
              <a:gd name="connsiteX1" fmla="*/ 4920792 w 10699423"/>
              <a:gd name="connsiteY1" fmla="*/ 4 h 3535056"/>
              <a:gd name="connsiteX2" fmla="*/ 10699423 w 10699423"/>
              <a:gd name="connsiteY2" fmla="*/ 3516202 h 3535056"/>
            </a:gdLst>
            <a:ahLst/>
            <a:cxnLst>
              <a:cxn ang="0">
                <a:pos x="connsiteX0" y="connsiteY0"/>
              </a:cxn>
              <a:cxn ang="0">
                <a:pos x="connsiteX1" y="connsiteY1"/>
              </a:cxn>
              <a:cxn ang="0">
                <a:pos x="connsiteX2" y="connsiteY2"/>
              </a:cxn>
            </a:cxnLst>
            <a:rect l="l" t="t" r="r" b="b"/>
            <a:pathLst>
              <a:path w="10699423" h="3535056">
                <a:moveTo>
                  <a:pt x="0" y="3535056"/>
                </a:moveTo>
                <a:cubicBezTo>
                  <a:pt x="1568777" y="1769101"/>
                  <a:pt x="3137555" y="3146"/>
                  <a:pt x="4920792" y="4"/>
                </a:cubicBezTo>
                <a:cubicBezTo>
                  <a:pt x="6704029" y="-3138"/>
                  <a:pt x="8701726" y="1756532"/>
                  <a:pt x="10699423" y="3516202"/>
                </a:cubicBezTo>
              </a:path>
            </a:pathLst>
          </a:custGeom>
          <a:noFill/>
          <a:ln w="666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02676494-5C0E-5B4B-B3FC-673A2A2D9CA0}"/>
              </a:ext>
            </a:extLst>
          </p:cNvPr>
          <p:cNvSpPr/>
          <p:nvPr/>
        </p:nvSpPr>
        <p:spPr>
          <a:xfrm>
            <a:off x="754145" y="1932494"/>
            <a:ext cx="3044857" cy="3676453"/>
          </a:xfrm>
          <a:custGeom>
            <a:avLst/>
            <a:gdLst>
              <a:gd name="connsiteX0" fmla="*/ 0 w 8257881"/>
              <a:gd name="connsiteY0" fmla="*/ 3667028 h 3676454"/>
              <a:gd name="connsiteX1" fmla="*/ 3648174 w 8257881"/>
              <a:gd name="connsiteY1" fmla="*/ 1 h 3676454"/>
              <a:gd name="connsiteX2" fmla="*/ 8257881 w 8257881"/>
              <a:gd name="connsiteY2" fmla="*/ 3676454 h 3676454"/>
            </a:gdLst>
            <a:ahLst/>
            <a:cxnLst>
              <a:cxn ang="0">
                <a:pos x="connsiteX0" y="connsiteY0"/>
              </a:cxn>
              <a:cxn ang="0">
                <a:pos x="connsiteX1" y="connsiteY1"/>
              </a:cxn>
              <a:cxn ang="0">
                <a:pos x="connsiteX2" y="connsiteY2"/>
              </a:cxn>
            </a:cxnLst>
            <a:rect l="l" t="t" r="r" b="b"/>
            <a:pathLst>
              <a:path w="8257881" h="3676454">
                <a:moveTo>
                  <a:pt x="0" y="3667028"/>
                </a:moveTo>
                <a:cubicBezTo>
                  <a:pt x="1135930" y="1832729"/>
                  <a:pt x="2271861" y="-1570"/>
                  <a:pt x="3648174" y="1"/>
                </a:cubicBezTo>
                <a:cubicBezTo>
                  <a:pt x="5024487" y="1572"/>
                  <a:pt x="6641184" y="1839013"/>
                  <a:pt x="8257881" y="3676454"/>
                </a:cubicBezTo>
              </a:path>
            </a:pathLst>
          </a:custGeom>
          <a:noFill/>
          <a:ln w="666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a:extLst>
              <a:ext uri="{FF2B5EF4-FFF2-40B4-BE49-F238E27FC236}">
                <a16:creationId xmlns:a16="http://schemas.microsoft.com/office/drawing/2014/main" id="{00E69BC4-E131-C347-B21B-6B476E654A20}"/>
              </a:ext>
            </a:extLst>
          </p:cNvPr>
          <p:cNvSpPr/>
          <p:nvPr/>
        </p:nvSpPr>
        <p:spPr>
          <a:xfrm>
            <a:off x="754145" y="1875932"/>
            <a:ext cx="744717" cy="3733016"/>
          </a:xfrm>
          <a:custGeom>
            <a:avLst/>
            <a:gdLst>
              <a:gd name="connsiteX0" fmla="*/ 0 w 2469823"/>
              <a:gd name="connsiteY0" fmla="*/ 3723591 h 3742444"/>
              <a:gd name="connsiteX1" fmla="*/ 1461155 w 2469823"/>
              <a:gd name="connsiteY1" fmla="*/ 3 h 3742444"/>
              <a:gd name="connsiteX2" fmla="*/ 2469823 w 2469823"/>
              <a:gd name="connsiteY2" fmla="*/ 3742444 h 3742444"/>
            </a:gdLst>
            <a:ahLst/>
            <a:cxnLst>
              <a:cxn ang="0">
                <a:pos x="connsiteX0" y="connsiteY0"/>
              </a:cxn>
              <a:cxn ang="0">
                <a:pos x="connsiteX1" y="connsiteY1"/>
              </a:cxn>
              <a:cxn ang="0">
                <a:pos x="connsiteX2" y="connsiteY2"/>
              </a:cxn>
            </a:cxnLst>
            <a:rect l="l" t="t" r="r" b="b"/>
            <a:pathLst>
              <a:path w="2469823" h="3742444">
                <a:moveTo>
                  <a:pt x="0" y="3723591"/>
                </a:moveTo>
                <a:cubicBezTo>
                  <a:pt x="524759" y="1860226"/>
                  <a:pt x="1049518" y="-3139"/>
                  <a:pt x="1461155" y="3"/>
                </a:cubicBezTo>
                <a:cubicBezTo>
                  <a:pt x="1872792" y="3145"/>
                  <a:pt x="2171307" y="1872794"/>
                  <a:pt x="2469823" y="3742444"/>
                </a:cubicBezTo>
              </a:path>
            </a:pathLst>
          </a:custGeom>
          <a:noFill/>
          <a:ln w="666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B257FDA-D157-5946-A824-7F6FCD7FCC3B}"/>
              </a:ext>
            </a:extLst>
          </p:cNvPr>
          <p:cNvSpPr txBox="1"/>
          <p:nvPr/>
        </p:nvSpPr>
        <p:spPr>
          <a:xfrm>
            <a:off x="1065227" y="5814651"/>
            <a:ext cx="852669" cy="369332"/>
          </a:xfrm>
          <a:prstGeom prst="rect">
            <a:avLst/>
          </a:prstGeom>
          <a:noFill/>
        </p:spPr>
        <p:txBody>
          <a:bodyPr wrap="none" rtlCol="0">
            <a:spAutoFit/>
          </a:bodyPr>
          <a:lstStyle/>
          <a:p>
            <a:r>
              <a:rPr lang="en-US" dirty="0"/>
              <a:t>1 week</a:t>
            </a:r>
          </a:p>
        </p:txBody>
      </p:sp>
      <p:sp>
        <p:nvSpPr>
          <p:cNvPr id="11" name="TextBox 10">
            <a:extLst>
              <a:ext uri="{FF2B5EF4-FFF2-40B4-BE49-F238E27FC236}">
                <a16:creationId xmlns:a16="http://schemas.microsoft.com/office/drawing/2014/main" id="{B8369CE1-D768-DE42-B24C-10B06F9824EB}"/>
              </a:ext>
            </a:extLst>
          </p:cNvPr>
          <p:cNvSpPr txBox="1"/>
          <p:nvPr/>
        </p:nvSpPr>
        <p:spPr>
          <a:xfrm>
            <a:off x="3281712" y="5814651"/>
            <a:ext cx="979242" cy="369332"/>
          </a:xfrm>
          <a:prstGeom prst="rect">
            <a:avLst/>
          </a:prstGeom>
          <a:noFill/>
        </p:spPr>
        <p:txBody>
          <a:bodyPr wrap="none" rtlCol="0">
            <a:spAutoFit/>
          </a:bodyPr>
          <a:lstStyle/>
          <a:p>
            <a:r>
              <a:rPr lang="en-US" dirty="0"/>
              <a:t>1 month</a:t>
            </a:r>
          </a:p>
        </p:txBody>
      </p:sp>
      <p:sp>
        <p:nvSpPr>
          <p:cNvPr id="12" name="TextBox 11">
            <a:extLst>
              <a:ext uri="{FF2B5EF4-FFF2-40B4-BE49-F238E27FC236}">
                <a16:creationId xmlns:a16="http://schemas.microsoft.com/office/drawing/2014/main" id="{AAA5A7EF-CE65-A14D-9801-DB313DAC61EB}"/>
              </a:ext>
            </a:extLst>
          </p:cNvPr>
          <p:cNvSpPr txBox="1"/>
          <p:nvPr/>
        </p:nvSpPr>
        <p:spPr>
          <a:xfrm>
            <a:off x="10973373" y="5814651"/>
            <a:ext cx="1069011" cy="369332"/>
          </a:xfrm>
          <a:prstGeom prst="rect">
            <a:avLst/>
          </a:prstGeom>
          <a:noFill/>
        </p:spPr>
        <p:txBody>
          <a:bodyPr wrap="none" rtlCol="0">
            <a:spAutoFit/>
          </a:bodyPr>
          <a:lstStyle/>
          <a:p>
            <a:r>
              <a:rPr lang="en-US" dirty="0"/>
              <a:t>6 months</a:t>
            </a:r>
          </a:p>
        </p:txBody>
      </p:sp>
      <p:sp>
        <p:nvSpPr>
          <p:cNvPr id="13" name="TextBox 12">
            <a:extLst>
              <a:ext uri="{FF2B5EF4-FFF2-40B4-BE49-F238E27FC236}">
                <a16:creationId xmlns:a16="http://schemas.microsoft.com/office/drawing/2014/main" id="{D516ABB8-0D86-EF4A-99F0-A4E3950077E9}"/>
              </a:ext>
            </a:extLst>
          </p:cNvPr>
          <p:cNvSpPr txBox="1"/>
          <p:nvPr/>
        </p:nvSpPr>
        <p:spPr>
          <a:xfrm>
            <a:off x="7835900" y="1932494"/>
            <a:ext cx="1452514" cy="523220"/>
          </a:xfrm>
          <a:prstGeom prst="rect">
            <a:avLst/>
          </a:prstGeom>
          <a:noFill/>
        </p:spPr>
        <p:txBody>
          <a:bodyPr wrap="none" rtlCol="0">
            <a:spAutoFit/>
          </a:bodyPr>
          <a:lstStyle/>
          <a:p>
            <a:r>
              <a:rPr lang="en-US" sz="2800" dirty="0"/>
              <a:t>Strategic</a:t>
            </a:r>
          </a:p>
        </p:txBody>
      </p:sp>
      <p:sp>
        <p:nvSpPr>
          <p:cNvPr id="14" name="TextBox 13">
            <a:extLst>
              <a:ext uri="{FF2B5EF4-FFF2-40B4-BE49-F238E27FC236}">
                <a16:creationId xmlns:a16="http://schemas.microsoft.com/office/drawing/2014/main" id="{FF500844-EC3E-1043-B501-FCFAB28BC676}"/>
              </a:ext>
            </a:extLst>
          </p:cNvPr>
          <p:cNvSpPr txBox="1"/>
          <p:nvPr/>
        </p:nvSpPr>
        <p:spPr>
          <a:xfrm>
            <a:off x="1694728" y="1364513"/>
            <a:ext cx="1908408" cy="523220"/>
          </a:xfrm>
          <a:prstGeom prst="rect">
            <a:avLst/>
          </a:prstGeom>
          <a:noFill/>
        </p:spPr>
        <p:txBody>
          <a:bodyPr wrap="none" rtlCol="0">
            <a:spAutoFit/>
          </a:bodyPr>
          <a:lstStyle/>
          <a:p>
            <a:r>
              <a:rPr lang="en-US" sz="2800" dirty="0"/>
              <a:t>Operational</a:t>
            </a:r>
          </a:p>
        </p:txBody>
      </p:sp>
      <p:sp>
        <p:nvSpPr>
          <p:cNvPr id="15" name="TextBox 14">
            <a:extLst>
              <a:ext uri="{FF2B5EF4-FFF2-40B4-BE49-F238E27FC236}">
                <a16:creationId xmlns:a16="http://schemas.microsoft.com/office/drawing/2014/main" id="{26BEFDED-01EA-2A4A-88CB-2048336F02F8}"/>
              </a:ext>
            </a:extLst>
          </p:cNvPr>
          <p:cNvSpPr txBox="1"/>
          <p:nvPr/>
        </p:nvSpPr>
        <p:spPr>
          <a:xfrm>
            <a:off x="322340" y="1364513"/>
            <a:ext cx="1259704" cy="523220"/>
          </a:xfrm>
          <a:prstGeom prst="rect">
            <a:avLst/>
          </a:prstGeom>
          <a:noFill/>
        </p:spPr>
        <p:txBody>
          <a:bodyPr wrap="none" rtlCol="0">
            <a:spAutoFit/>
          </a:bodyPr>
          <a:lstStyle/>
          <a:p>
            <a:r>
              <a:rPr lang="en-US" sz="2800" dirty="0"/>
              <a:t>Tactical</a:t>
            </a:r>
          </a:p>
        </p:txBody>
      </p:sp>
      <p:sp>
        <p:nvSpPr>
          <p:cNvPr id="5" name="Title 4">
            <a:extLst>
              <a:ext uri="{FF2B5EF4-FFF2-40B4-BE49-F238E27FC236}">
                <a16:creationId xmlns:a16="http://schemas.microsoft.com/office/drawing/2014/main" id="{A76D1BE2-3222-48F4-8E27-9EE00D2F3366}"/>
              </a:ext>
            </a:extLst>
          </p:cNvPr>
          <p:cNvSpPr>
            <a:spLocks noGrp="1"/>
          </p:cNvSpPr>
          <p:nvPr>
            <p:ph type="title"/>
          </p:nvPr>
        </p:nvSpPr>
        <p:spPr/>
        <p:txBody>
          <a:bodyPr>
            <a:normAutofit/>
          </a:bodyPr>
          <a:lstStyle/>
          <a:p>
            <a:r>
              <a:rPr lang="en-US" dirty="0"/>
              <a:t>Multiple horizons</a:t>
            </a:r>
          </a:p>
        </p:txBody>
      </p:sp>
    </p:spTree>
    <p:extLst>
      <p:ext uri="{BB962C8B-B14F-4D97-AF65-F5344CB8AC3E}">
        <p14:creationId xmlns:p14="http://schemas.microsoft.com/office/powerpoint/2010/main" val="154005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9930602" y="4074403"/>
            <a:ext cx="1790700" cy="57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Detail</a:t>
            </a:r>
          </a:p>
        </p:txBody>
      </p:sp>
      <p:sp>
        <p:nvSpPr>
          <p:cNvPr id="5" name="TextBox 4">
            <a:extLst>
              <a:ext uri="{FF2B5EF4-FFF2-40B4-BE49-F238E27FC236}">
                <a16:creationId xmlns:a16="http://schemas.microsoft.com/office/drawing/2014/main" id="{26B4AAC6-A9BD-8D4F-B33C-69785E7483AA}"/>
              </a:ext>
            </a:extLst>
          </p:cNvPr>
          <p:cNvSpPr txBox="1"/>
          <p:nvPr/>
        </p:nvSpPr>
        <p:spPr>
          <a:xfrm>
            <a:off x="4605242" y="2742057"/>
            <a:ext cx="4587463" cy="830997"/>
          </a:xfrm>
          <a:prstGeom prst="rect">
            <a:avLst/>
          </a:prstGeom>
          <a:noFill/>
        </p:spPr>
        <p:txBody>
          <a:bodyPr wrap="square" rtlCol="0">
            <a:spAutoFit/>
          </a:bodyPr>
          <a:lstStyle/>
          <a:p>
            <a:r>
              <a:rPr lang="en-US" sz="2400" dirty="0"/>
              <a:t>Every time I run report A after report B, report A is wrong</a:t>
            </a:r>
          </a:p>
        </p:txBody>
      </p:sp>
      <p:pic>
        <p:nvPicPr>
          <p:cNvPr id="7" name="Picture 6">
            <a:extLst>
              <a:ext uri="{FF2B5EF4-FFF2-40B4-BE49-F238E27FC236}">
                <a16:creationId xmlns:a16="http://schemas.microsoft.com/office/drawing/2014/main" id="{EF90E97F-3CBF-8944-9491-6A14A56CA88B}"/>
              </a:ext>
            </a:extLst>
          </p:cNvPr>
          <p:cNvPicPr>
            <a:picLocks noChangeAspect="1"/>
          </p:cNvPicPr>
          <p:nvPr/>
        </p:nvPicPr>
        <p:blipFill>
          <a:blip r:embed="rId3"/>
          <a:stretch>
            <a:fillRect/>
          </a:stretch>
        </p:blipFill>
        <p:spPr>
          <a:xfrm>
            <a:off x="923041" y="1490255"/>
            <a:ext cx="2743200" cy="3810000"/>
          </a:xfrm>
          <a:prstGeom prst="rect">
            <a:avLst/>
          </a:prstGeom>
        </p:spPr>
      </p:pic>
      <p:sp>
        <p:nvSpPr>
          <p:cNvPr id="8" name="Rectangle 7">
            <a:extLst>
              <a:ext uri="{FF2B5EF4-FFF2-40B4-BE49-F238E27FC236}">
                <a16:creationId xmlns:a16="http://schemas.microsoft.com/office/drawing/2014/main" id="{8621B56F-B8EE-B243-ABF7-DD933E1E9C88}"/>
              </a:ext>
            </a:extLst>
          </p:cNvPr>
          <p:cNvSpPr/>
          <p:nvPr/>
        </p:nvSpPr>
        <p:spPr>
          <a:xfrm>
            <a:off x="842128" y="5132442"/>
            <a:ext cx="3051142" cy="200055"/>
          </a:xfrm>
          <a:prstGeom prst="rect">
            <a:avLst/>
          </a:prstGeom>
        </p:spPr>
        <p:txBody>
          <a:bodyPr wrap="square">
            <a:spAutoFit/>
          </a:bodyPr>
          <a:lstStyle/>
          <a:p>
            <a:r>
              <a:rPr lang="en-US" sz="700" dirty="0">
                <a:solidFill>
                  <a:schemeClr val="bg1">
                    <a:lumMod val="65000"/>
                  </a:schemeClr>
                </a:solidFill>
              </a:rPr>
              <a:t>http://</a:t>
            </a:r>
            <a:r>
              <a:rPr lang="en-US" sz="700" dirty="0" err="1">
                <a:solidFill>
                  <a:schemeClr val="bg1">
                    <a:lumMod val="65000"/>
                  </a:schemeClr>
                </a:solidFill>
              </a:rPr>
              <a:t>www.wheredoyoudwell.com</a:t>
            </a:r>
            <a:r>
              <a:rPr lang="en-US" sz="700" dirty="0">
                <a:solidFill>
                  <a:schemeClr val="bg1">
                    <a:lumMod val="65000"/>
                  </a:schemeClr>
                </a:solidFill>
              </a:rPr>
              <a:t>/read-those-condo-docs/stack-of-papers/</a:t>
            </a:r>
          </a:p>
        </p:txBody>
      </p:sp>
      <p:sp>
        <p:nvSpPr>
          <p:cNvPr id="9" name="TextBox 8">
            <a:extLst>
              <a:ext uri="{FF2B5EF4-FFF2-40B4-BE49-F238E27FC236}">
                <a16:creationId xmlns:a16="http://schemas.microsoft.com/office/drawing/2014/main" id="{F5A37324-63ED-BE47-AB38-C624B904CA9C}"/>
              </a:ext>
            </a:extLst>
          </p:cNvPr>
          <p:cNvSpPr txBox="1"/>
          <p:nvPr/>
        </p:nvSpPr>
        <p:spPr>
          <a:xfrm>
            <a:off x="4605242" y="4133534"/>
            <a:ext cx="4386358" cy="461665"/>
          </a:xfrm>
          <a:prstGeom prst="rect">
            <a:avLst/>
          </a:prstGeom>
          <a:noFill/>
        </p:spPr>
        <p:txBody>
          <a:bodyPr wrap="square" rtlCol="0">
            <a:spAutoFit/>
          </a:bodyPr>
          <a:lstStyle/>
          <a:p>
            <a:r>
              <a:rPr lang="en-US" sz="2400" dirty="0"/>
              <a:t>Here is every report that is wrong</a:t>
            </a:r>
          </a:p>
        </p:txBody>
      </p:sp>
      <p:cxnSp>
        <p:nvCxnSpPr>
          <p:cNvPr id="11" name="Straight Arrow Connector 10">
            <a:extLst>
              <a:ext uri="{FF2B5EF4-FFF2-40B4-BE49-F238E27FC236}">
                <a16:creationId xmlns:a16="http://schemas.microsoft.com/office/drawing/2014/main" id="{3B029F16-D47F-C546-828B-E28C0B7FB03B}"/>
              </a:ext>
            </a:extLst>
          </p:cNvPr>
          <p:cNvCxnSpPr>
            <a:cxnSpLocks/>
            <a:stCxn id="3" idx="1"/>
            <a:endCxn id="9" idx="3"/>
          </p:cNvCxnSpPr>
          <p:nvPr/>
        </p:nvCxnSpPr>
        <p:spPr>
          <a:xfrm flipH="1">
            <a:off x="8991600" y="4364367"/>
            <a:ext cx="939002"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C51EEBD-5D0C-F647-A1FF-6ABD1268F300}"/>
              </a:ext>
            </a:extLst>
          </p:cNvPr>
          <p:cNvSpPr txBox="1">
            <a:spLocks/>
          </p:cNvSpPr>
          <p:nvPr/>
        </p:nvSpPr>
        <p:spPr>
          <a:xfrm>
            <a:off x="9930603" y="2742057"/>
            <a:ext cx="1790700" cy="57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Clarity</a:t>
            </a:r>
          </a:p>
        </p:txBody>
      </p:sp>
      <p:cxnSp>
        <p:nvCxnSpPr>
          <p:cNvPr id="16" name="Straight Arrow Connector 15">
            <a:extLst>
              <a:ext uri="{FF2B5EF4-FFF2-40B4-BE49-F238E27FC236}">
                <a16:creationId xmlns:a16="http://schemas.microsoft.com/office/drawing/2014/main" id="{FF4AA506-27C9-A343-A3D3-C582018823F8}"/>
              </a:ext>
            </a:extLst>
          </p:cNvPr>
          <p:cNvCxnSpPr>
            <a:cxnSpLocks/>
            <a:stCxn id="15" idx="1"/>
          </p:cNvCxnSpPr>
          <p:nvPr/>
        </p:nvCxnSpPr>
        <p:spPr>
          <a:xfrm flipH="1">
            <a:off x="8991601" y="3032021"/>
            <a:ext cx="939002"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9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24A2AAB-A19A-5447-A169-5CCB8B434FEC}"/>
              </a:ext>
            </a:extLst>
          </p:cNvPr>
          <p:cNvCxnSpPr>
            <a:cxnSpLocks/>
          </p:cNvCxnSpPr>
          <p:nvPr/>
        </p:nvCxnSpPr>
        <p:spPr>
          <a:xfrm>
            <a:off x="6089651" y="1397000"/>
            <a:ext cx="0" cy="4775200"/>
          </a:xfrm>
          <a:prstGeom prst="line">
            <a:avLst/>
          </a:prstGeom>
          <a:ln w="136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9DBB04-204C-4184-BE5A-A04C05E8FE31}"/>
              </a:ext>
            </a:extLst>
          </p:cNvPr>
          <p:cNvSpPr>
            <a:spLocks noGrp="1"/>
          </p:cNvSpPr>
          <p:nvPr>
            <p:ph type="title"/>
          </p:nvPr>
        </p:nvSpPr>
        <p:spPr>
          <a:xfrm>
            <a:off x="733425" y="939800"/>
            <a:ext cx="4622800" cy="914400"/>
          </a:xfrm>
        </p:spPr>
        <p:txBody>
          <a:bodyPr>
            <a:noAutofit/>
          </a:bodyPr>
          <a:lstStyle/>
          <a:p>
            <a:pPr algn="ctr"/>
            <a:r>
              <a:rPr lang="en-US" dirty="0"/>
              <a:t>Signs of Success</a:t>
            </a:r>
          </a:p>
        </p:txBody>
      </p:sp>
      <p:sp>
        <p:nvSpPr>
          <p:cNvPr id="7" name="TextBox 6">
            <a:extLst>
              <a:ext uri="{FF2B5EF4-FFF2-40B4-BE49-F238E27FC236}">
                <a16:creationId xmlns:a16="http://schemas.microsoft.com/office/drawing/2014/main" id="{4606015A-0F65-47E4-B81E-40D18B194D90}"/>
              </a:ext>
            </a:extLst>
          </p:cNvPr>
          <p:cNvSpPr txBox="1"/>
          <p:nvPr/>
        </p:nvSpPr>
        <p:spPr>
          <a:xfrm>
            <a:off x="836614" y="2172037"/>
            <a:ext cx="4676520" cy="3263563"/>
          </a:xfrm>
          <a:prstGeom prst="rect">
            <a:avLst/>
          </a:prstGeom>
        </p:spPr>
        <p:txBody>
          <a:bodyPr vert="horz" lIns="0" tIns="45720" rIns="91440" bIns="45720" rtlCol="0">
            <a:normAutofit/>
          </a:bodyPr>
          <a:lstStyle>
            <a:lvl1pPr marL="457200" indent="-457200">
              <a:lnSpc>
                <a:spcPct val="100000"/>
              </a:lnSpc>
              <a:spcBef>
                <a:spcPts val="300"/>
              </a:spcBef>
              <a:spcAft>
                <a:spcPts val="500"/>
              </a:spcAft>
              <a:buClr>
                <a:schemeClr val="bg2">
                  <a:lumMod val="75000"/>
                </a:schemeClr>
              </a:buClr>
              <a:buFont typeface="Wingdings 3" panose="05040102010807070707" pitchFamily="18" charset="2"/>
              <a:buChar char=""/>
              <a:defRPr lang="en-US" sz="3200" smtClean="0">
                <a:solidFill>
                  <a:schemeClr val="bg1">
                    <a:lumMod val="50000"/>
                  </a:schemeClr>
                </a:solidFill>
              </a:defRPr>
            </a:lvl1pPr>
            <a:lvl2pPr marL="749300" indent="-292100">
              <a:lnSpc>
                <a:spcPct val="100000"/>
              </a:lnSpc>
              <a:spcBef>
                <a:spcPts val="500"/>
              </a:spcBef>
              <a:spcAft>
                <a:spcPts val="500"/>
              </a:spcAft>
              <a:buClr>
                <a:schemeClr val="accent2"/>
              </a:buClr>
              <a:buFont typeface="Wingdings 3" panose="05040102010807070707" pitchFamily="18" charset="2"/>
              <a:buChar char="}"/>
              <a:defRPr lang="en-US" sz="2800" smtClean="0">
                <a:solidFill>
                  <a:schemeClr val="accent2"/>
                </a:solidFill>
              </a:defRPr>
            </a:lvl2pPr>
            <a:lvl3pPr marL="971550" indent="-180975">
              <a:lnSpc>
                <a:spcPct val="100000"/>
              </a:lnSpc>
              <a:spcBef>
                <a:spcPts val="500"/>
              </a:spcBef>
              <a:spcAft>
                <a:spcPts val="500"/>
              </a:spcAft>
              <a:buClr>
                <a:schemeClr val="tx1">
                  <a:lumMod val="50000"/>
                  <a:lumOff val="50000"/>
                </a:schemeClr>
              </a:buClr>
              <a:buFont typeface="Calibri" panose="020F0502020204030204" pitchFamily="34" charset="0"/>
              <a:buChar char="»"/>
              <a:defRPr lang="en-US" sz="2400" smtClean="0">
                <a:solidFill>
                  <a:schemeClr val="accent2"/>
                </a:solidFill>
              </a:defRPr>
            </a:lvl3pPr>
            <a:lvl4pPr marL="1257300" indent="-171450">
              <a:lnSpc>
                <a:spcPct val="100000"/>
              </a:lnSpc>
              <a:spcBef>
                <a:spcPts val="500"/>
              </a:spcBef>
              <a:spcAft>
                <a:spcPts val="500"/>
              </a:spcAft>
              <a:buClr>
                <a:schemeClr val="tx1">
                  <a:lumMod val="50000"/>
                  <a:lumOff val="50000"/>
                </a:schemeClr>
              </a:buClr>
              <a:buFont typeface="Wingdings 3" panose="05040102010807070707" pitchFamily="18" charset="2"/>
              <a:buChar char=""/>
              <a:defRPr lang="en-US" sz="2000" smtClean="0">
                <a:solidFill>
                  <a:schemeClr val="accent2"/>
                </a:solidFill>
              </a:defRPr>
            </a:lvl4pPr>
            <a:lvl5pPr marL="1600200" indent="-171450">
              <a:lnSpc>
                <a:spcPct val="100000"/>
              </a:lnSpc>
              <a:spcBef>
                <a:spcPts val="500"/>
              </a:spcBef>
              <a:spcAft>
                <a:spcPts val="500"/>
              </a:spcAft>
              <a:buClr>
                <a:schemeClr val="bg1">
                  <a:lumMod val="50000"/>
                </a:schemeClr>
              </a:buClr>
              <a:buFont typeface="Arial" panose="020B0604020202020204" pitchFamily="34" charset="0"/>
              <a:buChar char="•"/>
              <a:defRPr lang="en-US" sz="1400">
                <a:solidFill>
                  <a:schemeClr val="accent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t>We see the developers talking with the ops team</a:t>
            </a:r>
          </a:p>
          <a:p>
            <a:r>
              <a:rPr lang="en-US" sz="2400" dirty="0"/>
              <a:t>A developer on the team is able to explain their goal</a:t>
            </a:r>
          </a:p>
          <a:p>
            <a:r>
              <a:rPr lang="en-US" sz="2400" dirty="0"/>
              <a:t>When a developer says the story is done, a user can demonstrate it</a:t>
            </a:r>
          </a:p>
        </p:txBody>
      </p:sp>
      <p:sp>
        <p:nvSpPr>
          <p:cNvPr id="8" name="TextBox 7">
            <a:extLst>
              <a:ext uri="{FF2B5EF4-FFF2-40B4-BE49-F238E27FC236}">
                <a16:creationId xmlns:a16="http://schemas.microsoft.com/office/drawing/2014/main" id="{48A38072-BEAE-4DEF-A9A6-D6CA2DB8CA2B}"/>
              </a:ext>
            </a:extLst>
          </p:cNvPr>
          <p:cNvSpPr txBox="1"/>
          <p:nvPr/>
        </p:nvSpPr>
        <p:spPr>
          <a:xfrm>
            <a:off x="6666168" y="2172037"/>
            <a:ext cx="4936616" cy="3758863"/>
          </a:xfrm>
          <a:prstGeom prst="rect">
            <a:avLst/>
          </a:prstGeom>
        </p:spPr>
        <p:txBody>
          <a:bodyPr vert="horz" lIns="0" tIns="45720" rIns="91440" bIns="45720" rtlCol="0">
            <a:normAutofit/>
          </a:bodyPr>
          <a:lstStyle>
            <a:defPPr>
              <a:defRPr lang="en-US"/>
            </a:defPPr>
            <a:lvl1pPr marL="457200" indent="-457200">
              <a:lnSpc>
                <a:spcPct val="100000"/>
              </a:lnSpc>
              <a:spcBef>
                <a:spcPts val="300"/>
              </a:spcBef>
              <a:spcAft>
                <a:spcPts val="500"/>
              </a:spcAft>
              <a:buClr>
                <a:schemeClr val="bg2">
                  <a:lumMod val="75000"/>
                </a:schemeClr>
              </a:buClr>
              <a:buFont typeface="Wingdings 3" panose="05040102010807070707" pitchFamily="18" charset="2"/>
              <a:buChar char=""/>
              <a:defRPr sz="2400">
                <a:solidFill>
                  <a:schemeClr val="bg1">
                    <a:lumMod val="50000"/>
                  </a:schemeClr>
                </a:solidFill>
              </a:defRPr>
            </a:lvl1pPr>
            <a:lvl2pPr marL="749300" indent="-292100">
              <a:lnSpc>
                <a:spcPct val="100000"/>
              </a:lnSpc>
              <a:spcBef>
                <a:spcPts val="500"/>
              </a:spcBef>
              <a:spcAft>
                <a:spcPts val="500"/>
              </a:spcAft>
              <a:buClr>
                <a:schemeClr val="accent2"/>
              </a:buClr>
              <a:buFont typeface="Wingdings 3" panose="05040102010807070707" pitchFamily="18" charset="2"/>
              <a:buChar char="}"/>
              <a:defRPr sz="2800">
                <a:solidFill>
                  <a:schemeClr val="accent2"/>
                </a:solidFill>
              </a:defRPr>
            </a:lvl2pPr>
            <a:lvl3pPr marL="971550" indent="-180975">
              <a:lnSpc>
                <a:spcPct val="100000"/>
              </a:lnSpc>
              <a:spcBef>
                <a:spcPts val="500"/>
              </a:spcBef>
              <a:spcAft>
                <a:spcPts val="500"/>
              </a:spcAft>
              <a:buClr>
                <a:schemeClr val="tx1">
                  <a:lumMod val="50000"/>
                  <a:lumOff val="50000"/>
                </a:schemeClr>
              </a:buClr>
              <a:buFont typeface="Calibri" panose="020F0502020204030204" pitchFamily="34" charset="0"/>
              <a:buChar char="»"/>
              <a:defRPr sz="2400">
                <a:solidFill>
                  <a:schemeClr val="accent2"/>
                </a:solidFill>
              </a:defRPr>
            </a:lvl3pPr>
            <a:lvl4pPr marL="1257300" indent="-171450">
              <a:lnSpc>
                <a:spcPct val="100000"/>
              </a:lnSpc>
              <a:spcBef>
                <a:spcPts val="500"/>
              </a:spcBef>
              <a:spcAft>
                <a:spcPts val="500"/>
              </a:spcAft>
              <a:buClr>
                <a:schemeClr val="tx1">
                  <a:lumMod val="50000"/>
                  <a:lumOff val="50000"/>
                </a:schemeClr>
              </a:buClr>
              <a:buFont typeface="Wingdings 3" panose="05040102010807070707" pitchFamily="18" charset="2"/>
              <a:buChar char=""/>
              <a:defRPr sz="2000">
                <a:solidFill>
                  <a:schemeClr val="accent2"/>
                </a:solidFill>
              </a:defRPr>
            </a:lvl4pPr>
            <a:lvl5pPr marL="1600200" indent="-171450">
              <a:lnSpc>
                <a:spcPct val="100000"/>
              </a:lnSpc>
              <a:spcBef>
                <a:spcPts val="500"/>
              </a:spcBef>
              <a:spcAft>
                <a:spcPts val="500"/>
              </a:spcAft>
              <a:buClr>
                <a:schemeClr val="bg1">
                  <a:lumMod val="50000"/>
                </a:schemeClr>
              </a:buClr>
              <a:buFont typeface="Arial" panose="020B0604020202020204" pitchFamily="34" charset="0"/>
              <a:buChar char="•"/>
              <a:defRPr sz="1400">
                <a:solidFill>
                  <a:schemeClr val="accent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 team changes its mind without new information</a:t>
            </a:r>
          </a:p>
          <a:p>
            <a:r>
              <a:rPr lang="en-US" dirty="0"/>
              <a:t>The development team blames the network for their application failing scalability tests</a:t>
            </a:r>
          </a:p>
          <a:p>
            <a:r>
              <a:rPr lang="en-US" dirty="0"/>
              <a:t>Ops team members complaining that they don’t know what is going on</a:t>
            </a:r>
          </a:p>
        </p:txBody>
      </p:sp>
      <p:sp>
        <p:nvSpPr>
          <p:cNvPr id="14" name="Title 1">
            <a:extLst>
              <a:ext uri="{FF2B5EF4-FFF2-40B4-BE49-F238E27FC236}">
                <a16:creationId xmlns:a16="http://schemas.microsoft.com/office/drawing/2014/main" id="{3779E4C0-FA66-4AE0-9F8D-453CC4B2E2BE}"/>
              </a:ext>
            </a:extLst>
          </p:cNvPr>
          <p:cNvSpPr txBox="1">
            <a:spLocks/>
          </p:cNvSpPr>
          <p:nvPr/>
        </p:nvSpPr>
        <p:spPr>
          <a:xfrm>
            <a:off x="6823075" y="939800"/>
            <a:ext cx="4622800" cy="914400"/>
          </a:xfrm>
          <a:prstGeom prst="rect">
            <a:avLst/>
          </a:prstGeom>
        </p:spPr>
        <p:txBody>
          <a:bodyPr vert="horz" lIns="0" tIns="45720" rIns="91440" bIns="45720" rtlCol="0" anchor="ctr" anchorCtr="0">
            <a:noAutofit/>
          </a:bodyPr>
          <a:lstStyle>
            <a:lvl1pPr algn="ctr">
              <a:lnSpc>
                <a:spcPct val="100000"/>
              </a:lnSpc>
              <a:spcBef>
                <a:spcPct val="0"/>
              </a:spcBef>
              <a:spcAft>
                <a:spcPts val="600"/>
              </a:spcAft>
              <a:buNone/>
              <a:defRPr lang="en-US" sz="3200" b="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Signs of Failure</a:t>
            </a:r>
          </a:p>
        </p:txBody>
      </p:sp>
    </p:spTree>
    <p:extLst>
      <p:ext uri="{BB962C8B-B14F-4D97-AF65-F5344CB8AC3E}">
        <p14:creationId xmlns:p14="http://schemas.microsoft.com/office/powerpoint/2010/main" val="4150752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4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Horizontal)">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838200" y="1446835"/>
            <a:ext cx="10515600" cy="4560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4DA76344-4AFD-2343-9C1F-4346A5B2287B}"/>
              </a:ext>
            </a:extLst>
          </p:cNvPr>
          <p:cNvPicPr>
            <a:picLocks noChangeAspect="1"/>
          </p:cNvPicPr>
          <p:nvPr/>
        </p:nvPicPr>
        <p:blipFill rotWithShape="1">
          <a:blip r:embed="rId3"/>
          <a:srcRect t="11681" b="24602"/>
          <a:stretch/>
        </p:blipFill>
        <p:spPr>
          <a:xfrm>
            <a:off x="-4660" y="0"/>
            <a:ext cx="12196660" cy="6858000"/>
          </a:xfrm>
          <a:prstGeom prst="rect">
            <a:avLst/>
          </a:prstGeom>
        </p:spPr>
      </p:pic>
      <p:sp>
        <p:nvSpPr>
          <p:cNvPr id="5" name="Title 1">
            <a:extLst>
              <a:ext uri="{FF2B5EF4-FFF2-40B4-BE49-F238E27FC236}">
                <a16:creationId xmlns:a16="http://schemas.microsoft.com/office/drawing/2014/main" id="{59BA22AB-3546-4AD1-965F-63B91A9B99B5}"/>
              </a:ext>
            </a:extLst>
          </p:cNvPr>
          <p:cNvSpPr txBox="1">
            <a:spLocks/>
          </p:cNvSpPr>
          <p:nvPr/>
        </p:nvSpPr>
        <p:spPr>
          <a:xfrm>
            <a:off x="0" y="0"/>
            <a:ext cx="12192000" cy="6858000"/>
          </a:xfrm>
          <a:prstGeom prst="rect">
            <a:avLst/>
          </a:prstGeom>
          <a:solidFill>
            <a:schemeClr val="bg1">
              <a:lumMod val="50000"/>
              <a:alpha val="80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
        <p:nvSpPr>
          <p:cNvPr id="4" name="Title 1">
            <a:extLst>
              <a:ext uri="{FF2B5EF4-FFF2-40B4-BE49-F238E27FC236}">
                <a16:creationId xmlns:a16="http://schemas.microsoft.com/office/drawing/2014/main" id="{CB85431C-424C-4C4F-9CAF-1C50FCBF328B}"/>
              </a:ext>
            </a:extLst>
          </p:cNvPr>
          <p:cNvSpPr>
            <a:spLocks noGrp="1"/>
          </p:cNvSpPr>
          <p:nvPr>
            <p:ph type="title"/>
          </p:nvPr>
        </p:nvSpPr>
        <p:spPr>
          <a:xfrm>
            <a:off x="838200" y="1003299"/>
            <a:ext cx="10515600" cy="5216525"/>
          </a:xfrm>
        </p:spPr>
        <p:txBody>
          <a:bodyPr>
            <a:noAutofit/>
          </a:bodyPr>
          <a:lstStyle/>
          <a:p>
            <a:pPr algn="r"/>
            <a:r>
              <a:rPr lang="en-US" sz="9600" b="1" dirty="0">
                <a:solidFill>
                  <a:schemeClr val="bg1">
                    <a:lumMod val="90000"/>
                  </a:schemeClr>
                </a:solidFill>
              </a:rPr>
              <a:t>Celebrate </a:t>
            </a:r>
            <a:br>
              <a:rPr lang="en-US" sz="9600" b="1" dirty="0">
                <a:solidFill>
                  <a:schemeClr val="bg1">
                    <a:lumMod val="90000"/>
                  </a:schemeClr>
                </a:solidFill>
              </a:rPr>
            </a:br>
            <a:r>
              <a:rPr lang="en-US" sz="9600" b="1" dirty="0">
                <a:solidFill>
                  <a:schemeClr val="bg1">
                    <a:lumMod val="90000"/>
                  </a:schemeClr>
                </a:solidFill>
              </a:rPr>
              <a:t>small </a:t>
            </a:r>
            <a:br>
              <a:rPr lang="en-US" sz="9600" b="1" dirty="0">
                <a:solidFill>
                  <a:schemeClr val="bg1">
                    <a:lumMod val="90000"/>
                  </a:schemeClr>
                </a:solidFill>
              </a:rPr>
            </a:br>
            <a:r>
              <a:rPr lang="en-US" sz="9600" b="1" dirty="0">
                <a:solidFill>
                  <a:schemeClr val="bg1">
                    <a:lumMod val="90000"/>
                  </a:schemeClr>
                </a:solidFill>
              </a:rPr>
              <a:t>victories</a:t>
            </a:r>
          </a:p>
        </p:txBody>
      </p:sp>
    </p:spTree>
    <p:extLst>
      <p:ext uri="{BB962C8B-B14F-4D97-AF65-F5344CB8AC3E}">
        <p14:creationId xmlns:p14="http://schemas.microsoft.com/office/powerpoint/2010/main" val="19792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7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5431C-424C-4C4F-9CAF-1C50FCBF328B}"/>
              </a:ext>
            </a:extLst>
          </p:cNvPr>
          <p:cNvSpPr>
            <a:spLocks noGrp="1"/>
          </p:cNvSpPr>
          <p:nvPr>
            <p:ph type="title"/>
          </p:nvPr>
        </p:nvSpPr>
        <p:spPr/>
        <p:txBody>
          <a:bodyPr/>
          <a:lstStyle/>
          <a:p>
            <a:r>
              <a:rPr lang="en-US"/>
              <a:t>Anti-patterns</a:t>
            </a:r>
            <a:endParaRPr lang="en-US" dirty="0"/>
          </a:p>
        </p:txBody>
      </p:sp>
      <p:sp>
        <p:nvSpPr>
          <p:cNvPr id="3" name="Title 1">
            <a:extLst>
              <a:ext uri="{FF2B5EF4-FFF2-40B4-BE49-F238E27FC236}">
                <a16:creationId xmlns:a16="http://schemas.microsoft.com/office/drawing/2014/main" id="{4D10C0F5-6B3E-0A45-80EC-0647A60D22E7}"/>
              </a:ext>
            </a:extLst>
          </p:cNvPr>
          <p:cNvSpPr txBox="1">
            <a:spLocks/>
          </p:cNvSpPr>
          <p:nvPr/>
        </p:nvSpPr>
        <p:spPr>
          <a:xfrm>
            <a:off x="838200" y="1446835"/>
            <a:ext cx="10515600" cy="4560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212C0A75-1F79-2641-B572-FB291A099586}"/>
              </a:ext>
            </a:extLst>
          </p:cNvPr>
          <p:cNvSpPr txBox="1"/>
          <p:nvPr/>
        </p:nvSpPr>
        <p:spPr>
          <a:xfrm>
            <a:off x="4134192" y="5307999"/>
            <a:ext cx="4914557" cy="830997"/>
          </a:xfrm>
          <a:prstGeom prst="rect">
            <a:avLst/>
          </a:prstGeom>
          <a:noFill/>
        </p:spPr>
        <p:txBody>
          <a:bodyPr wrap="square" rtlCol="0">
            <a:spAutoFit/>
          </a:bodyPr>
          <a:lstStyle/>
          <a:p>
            <a:r>
              <a:rPr lang="en-US" sz="4800" dirty="0"/>
              <a:t>This is feedback</a:t>
            </a:r>
          </a:p>
        </p:txBody>
      </p:sp>
      <p:sp>
        <p:nvSpPr>
          <p:cNvPr id="5" name="TextBox 4">
            <a:extLst>
              <a:ext uri="{FF2B5EF4-FFF2-40B4-BE49-F238E27FC236}">
                <a16:creationId xmlns:a16="http://schemas.microsoft.com/office/drawing/2014/main" id="{C5D6C816-D835-484C-8689-D07AACBA174F}"/>
              </a:ext>
            </a:extLst>
          </p:cNvPr>
          <p:cNvSpPr txBox="1"/>
          <p:nvPr/>
        </p:nvSpPr>
        <p:spPr>
          <a:xfrm>
            <a:off x="7713044" y="2921561"/>
            <a:ext cx="3278141" cy="523220"/>
          </a:xfrm>
          <a:prstGeom prst="rect">
            <a:avLst/>
          </a:prstGeom>
          <a:noFill/>
        </p:spPr>
        <p:txBody>
          <a:bodyPr wrap="none" rtlCol="0">
            <a:spAutoFit/>
          </a:bodyPr>
          <a:lstStyle/>
          <a:p>
            <a:r>
              <a:rPr lang="en-US" sz="2800" dirty="0"/>
              <a:t>You’re doing it wrong</a:t>
            </a:r>
          </a:p>
        </p:txBody>
      </p:sp>
      <p:sp>
        <p:nvSpPr>
          <p:cNvPr id="6" name="TextBox 5">
            <a:extLst>
              <a:ext uri="{FF2B5EF4-FFF2-40B4-BE49-F238E27FC236}">
                <a16:creationId xmlns:a16="http://schemas.microsoft.com/office/drawing/2014/main" id="{55723143-B879-FC4A-950F-6D1EEDBD0DDA}"/>
              </a:ext>
            </a:extLst>
          </p:cNvPr>
          <p:cNvSpPr txBox="1"/>
          <p:nvPr/>
        </p:nvSpPr>
        <p:spPr>
          <a:xfrm>
            <a:off x="1123362" y="2102175"/>
            <a:ext cx="5088829" cy="954107"/>
          </a:xfrm>
          <a:prstGeom prst="rect">
            <a:avLst/>
          </a:prstGeom>
          <a:noFill/>
        </p:spPr>
        <p:txBody>
          <a:bodyPr wrap="none" rtlCol="0">
            <a:spAutoFit/>
          </a:bodyPr>
          <a:lstStyle/>
          <a:p>
            <a:r>
              <a:rPr lang="en-US" sz="2800" dirty="0"/>
              <a:t>Don’t come to me with problems,</a:t>
            </a:r>
          </a:p>
          <a:p>
            <a:r>
              <a:rPr lang="en-US" sz="2800" dirty="0"/>
              <a:t>come to me with solutions!</a:t>
            </a:r>
          </a:p>
        </p:txBody>
      </p:sp>
      <p:sp>
        <p:nvSpPr>
          <p:cNvPr id="7" name="Donut 6">
            <a:extLst>
              <a:ext uri="{FF2B5EF4-FFF2-40B4-BE49-F238E27FC236}">
                <a16:creationId xmlns:a16="http://schemas.microsoft.com/office/drawing/2014/main" id="{DBC24412-4836-5E45-906E-9C0F452CD0FE}"/>
              </a:ext>
            </a:extLst>
          </p:cNvPr>
          <p:cNvSpPr/>
          <p:nvPr/>
        </p:nvSpPr>
        <p:spPr>
          <a:xfrm>
            <a:off x="1791093" y="1298184"/>
            <a:ext cx="2950590" cy="2950589"/>
          </a:xfrm>
          <a:prstGeom prst="donut">
            <a:avLst>
              <a:gd name="adj" fmla="val 83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Connector 8">
            <a:extLst>
              <a:ext uri="{FF2B5EF4-FFF2-40B4-BE49-F238E27FC236}">
                <a16:creationId xmlns:a16="http://schemas.microsoft.com/office/drawing/2014/main" id="{999BA5E5-E4DE-1B43-89AF-F24BAD7A7DFF}"/>
              </a:ext>
            </a:extLst>
          </p:cNvPr>
          <p:cNvCxnSpPr>
            <a:endCxn id="7" idx="7"/>
          </p:cNvCxnSpPr>
          <p:nvPr/>
        </p:nvCxnSpPr>
        <p:spPr>
          <a:xfrm flipV="1">
            <a:off x="2469823" y="1730288"/>
            <a:ext cx="1828800" cy="1996759"/>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Donut 9">
            <a:extLst>
              <a:ext uri="{FF2B5EF4-FFF2-40B4-BE49-F238E27FC236}">
                <a16:creationId xmlns:a16="http://schemas.microsoft.com/office/drawing/2014/main" id="{38713E8A-0E7E-9348-89BA-F3F628527A8A}"/>
              </a:ext>
            </a:extLst>
          </p:cNvPr>
          <p:cNvSpPr/>
          <p:nvPr/>
        </p:nvSpPr>
        <p:spPr>
          <a:xfrm>
            <a:off x="7873392" y="1763101"/>
            <a:ext cx="2950590" cy="2950589"/>
          </a:xfrm>
          <a:prstGeom prst="donut">
            <a:avLst>
              <a:gd name="adj" fmla="val 83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7B9C1760-7860-AB4B-8C08-46266E987F07}"/>
              </a:ext>
            </a:extLst>
          </p:cNvPr>
          <p:cNvCxnSpPr>
            <a:endCxn id="10" idx="7"/>
          </p:cNvCxnSpPr>
          <p:nvPr/>
        </p:nvCxnSpPr>
        <p:spPr>
          <a:xfrm flipV="1">
            <a:off x="8552122" y="2195205"/>
            <a:ext cx="1828800" cy="1996759"/>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6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838200" y="465221"/>
            <a:ext cx="10515600" cy="55420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6" name="TextBox 5">
            <a:extLst>
              <a:ext uri="{FF2B5EF4-FFF2-40B4-BE49-F238E27FC236}">
                <a16:creationId xmlns:a16="http://schemas.microsoft.com/office/drawing/2014/main" id="{950BE096-DC78-5A46-B6D0-07B31EB7C425}"/>
              </a:ext>
            </a:extLst>
          </p:cNvPr>
          <p:cNvSpPr txBox="1"/>
          <p:nvPr/>
        </p:nvSpPr>
        <p:spPr>
          <a:xfrm>
            <a:off x="0" y="3064042"/>
            <a:ext cx="12192000" cy="369332"/>
          </a:xfrm>
          <a:prstGeom prst="rect">
            <a:avLst/>
          </a:prstGeom>
          <a:noFill/>
        </p:spPr>
        <p:txBody>
          <a:bodyPr wrap="square" rtlCol="0">
            <a:spAutoFit/>
          </a:bodyPr>
          <a:lstStyle/>
          <a:p>
            <a:pPr algn="ctr"/>
            <a:r>
              <a:rPr lang="en-US" dirty="0"/>
              <a:t>Recap</a:t>
            </a:r>
          </a:p>
        </p:txBody>
      </p:sp>
    </p:spTree>
    <p:extLst>
      <p:ext uri="{BB962C8B-B14F-4D97-AF65-F5344CB8AC3E}">
        <p14:creationId xmlns:p14="http://schemas.microsoft.com/office/powerpoint/2010/main" val="88826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1718511" y="1716550"/>
            <a:ext cx="8754979" cy="45032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a:pPr>
            <a:r>
              <a:rPr lang="en-US" sz="5400" dirty="0">
                <a:latin typeface="Segoe UI Black" panose="020B0A02040204020203" pitchFamily="34" charset="0"/>
                <a:ea typeface="Segoe UI Black" panose="020B0A02040204020203" pitchFamily="34" charset="0"/>
                <a:cs typeface="Segoe UI Black" panose="020B0A02040204020203" pitchFamily="34" charset="0"/>
              </a:rPr>
              <a:t>Communication</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Dialog and Discussion</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What did you see or hear</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err="1">
                <a:solidFill>
                  <a:schemeClr val="bg1">
                    <a:lumMod val="50000"/>
                  </a:schemeClr>
                </a:solidFill>
              </a:rPr>
              <a:t>Satir’s</a:t>
            </a:r>
            <a:r>
              <a:rPr lang="en-US" sz="3200" dirty="0">
                <a:solidFill>
                  <a:schemeClr val="bg1">
                    <a:lumMod val="50000"/>
                  </a:schemeClr>
                </a:solidFill>
              </a:rPr>
              <a:t> interaction model</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Rule of Three</a:t>
            </a:r>
          </a:p>
        </p:txBody>
      </p:sp>
    </p:spTree>
    <p:extLst>
      <p:ext uri="{BB962C8B-B14F-4D97-AF65-F5344CB8AC3E}">
        <p14:creationId xmlns:p14="http://schemas.microsoft.com/office/powerpoint/2010/main" val="1260906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B52B7C-7158-4372-A53A-46F72B4BC5C2}"/>
              </a:ext>
            </a:extLst>
          </p:cNvPr>
          <p:cNvSpPr txBox="1">
            <a:spLocks/>
          </p:cNvSpPr>
          <p:nvPr/>
        </p:nvSpPr>
        <p:spPr>
          <a:xfrm>
            <a:off x="1718511" y="1730375"/>
            <a:ext cx="8754979" cy="32067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Segoe UI Black" panose="020B0A02040204020203" pitchFamily="34" charset="0"/>
                <a:ea typeface="Segoe UI Black" panose="020B0A02040204020203" pitchFamily="34" charset="0"/>
                <a:cs typeface="Segoe UI Black" panose="020B0A02040204020203" pitchFamily="34" charset="0"/>
              </a:rPr>
              <a:t>2.  Safety</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Values, Principles, Practices</a:t>
            </a:r>
          </a:p>
        </p:txBody>
      </p:sp>
    </p:spTree>
    <p:extLst>
      <p:ext uri="{BB962C8B-B14F-4D97-AF65-F5344CB8AC3E}">
        <p14:creationId xmlns:p14="http://schemas.microsoft.com/office/powerpoint/2010/main" val="494538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1714500" y="1738601"/>
            <a:ext cx="8763000" cy="4204999"/>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buFont typeface="+mj-lt"/>
              <a:buAutoNum type="arabicPeriod" startAt="3"/>
            </a:pPr>
            <a:r>
              <a:rPr lang="en-US" sz="5400" dirty="0">
                <a:latin typeface="Segoe UI Black" panose="020B0A02040204020203" pitchFamily="34" charset="0"/>
                <a:ea typeface="Segoe UI Black" panose="020B0A02040204020203" pitchFamily="34" charset="0"/>
                <a:cs typeface="Segoe UI Black" panose="020B0A02040204020203" pitchFamily="34" charset="0"/>
              </a:rPr>
              <a:t>Goals</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Strategic / Operating / Tactical Intent</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Clarity Over Details</a:t>
            </a:r>
          </a:p>
          <a:p>
            <a:pPr lvl="3" indent="-457200">
              <a:spcBef>
                <a:spcPts val="300"/>
              </a:spcBef>
              <a:spcAft>
                <a:spcPts val="500"/>
              </a:spcAft>
              <a:buClr>
                <a:schemeClr val="bg2">
                  <a:lumMod val="75000"/>
                </a:schemeClr>
              </a:buClr>
              <a:buFont typeface="Wingdings 3" panose="05040102010807070707" pitchFamily="18" charset="2"/>
              <a:buChar char=""/>
            </a:pPr>
            <a:r>
              <a:rPr lang="en-US" sz="3200" dirty="0">
                <a:solidFill>
                  <a:schemeClr val="bg1">
                    <a:lumMod val="50000"/>
                  </a:schemeClr>
                </a:solidFill>
              </a:rPr>
              <a:t>Signs of success / Signs of failure</a:t>
            </a:r>
          </a:p>
        </p:txBody>
      </p:sp>
    </p:spTree>
    <p:extLst>
      <p:ext uri="{BB962C8B-B14F-4D97-AF65-F5344CB8AC3E}">
        <p14:creationId xmlns:p14="http://schemas.microsoft.com/office/powerpoint/2010/main" val="3389647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itting at a table&#10;&#10;Description generated with very high confidence">
            <a:extLst>
              <a:ext uri="{FF2B5EF4-FFF2-40B4-BE49-F238E27FC236}">
                <a16:creationId xmlns:a16="http://schemas.microsoft.com/office/drawing/2014/main" id="{2AA4928C-26BF-44DC-86D9-6F27F1444398}"/>
              </a:ext>
            </a:extLst>
          </p:cNvPr>
          <p:cNvPicPr>
            <a:picLocks noChangeAspect="1"/>
          </p:cNvPicPr>
          <p:nvPr/>
        </p:nvPicPr>
        <p:blipFill>
          <a:blip r:embed="rId3"/>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E3C73361-38CF-4760-A983-2E73C1FD035C}"/>
              </a:ext>
            </a:extLst>
          </p:cNvPr>
          <p:cNvSpPr txBox="1">
            <a:spLocks/>
          </p:cNvSpPr>
          <p:nvPr/>
        </p:nvSpPr>
        <p:spPr>
          <a:xfrm>
            <a:off x="0" y="0"/>
            <a:ext cx="12192000" cy="6858000"/>
          </a:xfrm>
          <a:prstGeom prst="rect">
            <a:avLst/>
          </a:prstGeom>
          <a:solidFill>
            <a:schemeClr val="bg1">
              <a:lumMod val="50000"/>
              <a:alpha val="80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
        <p:nvSpPr>
          <p:cNvPr id="3" name="Subtitle 2">
            <a:extLst>
              <a:ext uri="{FF2B5EF4-FFF2-40B4-BE49-F238E27FC236}">
                <a16:creationId xmlns:a16="http://schemas.microsoft.com/office/drawing/2014/main" id="{7779834F-D93F-6349-BDA0-674532A702EA}"/>
              </a:ext>
            </a:extLst>
          </p:cNvPr>
          <p:cNvSpPr>
            <a:spLocks noGrp="1"/>
          </p:cNvSpPr>
          <p:nvPr>
            <p:ph type="subTitle" idx="1"/>
          </p:nvPr>
        </p:nvSpPr>
        <p:spPr>
          <a:xfrm>
            <a:off x="1016001" y="1644650"/>
            <a:ext cx="10160000" cy="3568701"/>
          </a:xfrm>
        </p:spPr>
        <p:txBody>
          <a:bodyPr anchor="ctr" anchorCtr="0">
            <a:normAutofit/>
          </a:bodyPr>
          <a:lstStyle/>
          <a:p>
            <a:r>
              <a:rPr lang="en-US" sz="3200" i="1" dirty="0">
                <a:solidFill>
                  <a:schemeClr val="bg1"/>
                </a:solidFill>
                <a:effectLst/>
                <a:latin typeface="Segoe UI Light" panose="020B0502040204020203" pitchFamily="34" charset="0"/>
                <a:cs typeface="Segoe UI Light" panose="020B0502040204020203" pitchFamily="34" charset="0"/>
              </a:rPr>
              <a:t>There is no substitute for teamwork and good leaders of teams to bring consistency of effort, along with knowledge.</a:t>
            </a:r>
          </a:p>
          <a:p>
            <a:endParaRPr lang="en-US" sz="3200" dirty="0">
              <a:solidFill>
                <a:schemeClr val="bg1"/>
              </a:solidFill>
              <a:effectLst/>
            </a:endParaRPr>
          </a:p>
          <a:p>
            <a:r>
              <a:rPr lang="en-US" sz="3200" dirty="0">
                <a:solidFill>
                  <a:schemeClr val="bg1"/>
                </a:solidFill>
                <a:effectLst/>
              </a:rPr>
              <a:t>- Deming, Out of The Crisis</a:t>
            </a:r>
            <a:endParaRPr lang="en-US" sz="1800" dirty="0">
              <a:solidFill>
                <a:schemeClr val="bg1"/>
              </a:solidFill>
              <a:effectLst/>
            </a:endParaRPr>
          </a:p>
        </p:txBody>
      </p:sp>
      <p:sp>
        <p:nvSpPr>
          <p:cNvPr id="8" name="Title 1">
            <a:extLst>
              <a:ext uri="{FF2B5EF4-FFF2-40B4-BE49-F238E27FC236}">
                <a16:creationId xmlns:a16="http://schemas.microsoft.com/office/drawing/2014/main" id="{3B8C5958-F034-481E-8B2A-3FE9F902507C}"/>
              </a:ext>
            </a:extLst>
          </p:cNvPr>
          <p:cNvSpPr txBox="1">
            <a:spLocks/>
          </p:cNvSpPr>
          <p:nvPr/>
        </p:nvSpPr>
        <p:spPr>
          <a:xfrm>
            <a:off x="0" y="709863"/>
            <a:ext cx="12192000" cy="5438274"/>
          </a:xfrm>
          <a:prstGeom prst="rect">
            <a:avLst/>
          </a:prstGeom>
          <a:solidFill>
            <a:srgbClr val="FFFFFF">
              <a:alpha val="80000"/>
            </a:srgbClr>
          </a:solidFill>
        </p:spPr>
        <p:txBody>
          <a:bodyPr vert="horz" lIns="82296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r>
              <a:rPr lang="en-US" sz="3600" dirty="0">
                <a:solidFill>
                  <a:schemeClr val="tx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Communication</a:t>
            </a:r>
          </a:p>
          <a:p>
            <a:r>
              <a:rPr lang="en-US" sz="3600" dirty="0">
                <a:solidFill>
                  <a:schemeClr val="tx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Safety</a:t>
            </a:r>
          </a:p>
          <a:p>
            <a:r>
              <a:rPr lang="en-US" sz="3600" dirty="0">
                <a:solidFill>
                  <a:schemeClr val="tx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Goals</a:t>
            </a:r>
          </a:p>
          <a:p>
            <a:r>
              <a:rPr lang="en-US" sz="3600" dirty="0">
                <a:latin typeface="Segoe UI Black" panose="020B0A02040204020203" pitchFamily="34" charset="0"/>
                <a:ea typeface="Segoe UI Black" panose="020B0A02040204020203" pitchFamily="34" charset="0"/>
                <a:cs typeface="Segoe UI Black" panose="020B0A02040204020203" pitchFamily="34" charset="0"/>
              </a:rPr>
              <a:t>Learning</a:t>
            </a:r>
          </a:p>
        </p:txBody>
      </p:sp>
    </p:spTree>
    <p:extLst>
      <p:ext uri="{BB962C8B-B14F-4D97-AF65-F5344CB8AC3E}">
        <p14:creationId xmlns:p14="http://schemas.microsoft.com/office/powerpoint/2010/main" val="343267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xEl>
                                              <p:pRg st="0" end="0"/>
                                            </p:txEl>
                                          </p:spTgt>
                                        </p:tgtEl>
                                      </p:cBhvr>
                                    </p:animEffect>
                                    <p:set>
                                      <p:cBhvr>
                                        <p:cTn id="20" dur="1" fill="hold">
                                          <p:stCondLst>
                                            <p:cond delay="499"/>
                                          </p:stCondLst>
                                        </p:cTn>
                                        <p:tgtEl>
                                          <p:spTgt spid="3">
                                            <p:txEl>
                                              <p:pRg st="0" end="0"/>
                                            </p:txEl>
                                          </p:spTgt>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
                                            <p:txEl>
                                              <p:pRg st="2" end="2"/>
                                            </p:txEl>
                                          </p:spTgt>
                                        </p:tgtEl>
                                      </p:cBhvr>
                                    </p:animEffect>
                                    <p:set>
                                      <p:cBhvr>
                                        <p:cTn id="23" dur="1" fill="hold">
                                          <p:stCondLst>
                                            <p:cond delay="499"/>
                                          </p:stCondLst>
                                        </p:cTn>
                                        <p:tgtEl>
                                          <p:spTgt spid="3">
                                            <p:txEl>
                                              <p:pRg st="2" end="2"/>
                                            </p:txEl>
                                          </p:spTgt>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uiExpand="1" build="p"/>
      <p:bldP spid="3" grpId="1" uiExpand="1" build="p"/>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6006-65A6-9D45-B79D-39ECFAC12B61}"/>
              </a:ext>
            </a:extLst>
          </p:cNvPr>
          <p:cNvSpPr>
            <a:spLocks noGrp="1"/>
          </p:cNvSpPr>
          <p:nvPr>
            <p:ph type="title"/>
          </p:nvPr>
        </p:nvSpPr>
        <p:spPr>
          <a:xfrm>
            <a:off x="901700" y="1536700"/>
            <a:ext cx="10388600" cy="3784600"/>
          </a:xfrm>
        </p:spPr>
        <p:txBody>
          <a:bodyPr>
            <a:normAutofit/>
          </a:bodyPr>
          <a:lstStyle/>
          <a:p>
            <a:r>
              <a:rPr lang="en-US" dirty="0">
                <a:latin typeface="Courier" pitchFamily="2" charset="0"/>
              </a:rPr>
              <a:t>public class </a:t>
            </a:r>
            <a:r>
              <a:rPr lang="en-US" dirty="0" err="1">
                <a:latin typeface="Courier" pitchFamily="2" charset="0"/>
              </a:rPr>
              <a:t>LearnJava</a:t>
            </a:r>
            <a:r>
              <a:rPr lang="en-US" dirty="0">
                <a:latin typeface="Courier" pitchFamily="2" charset="0"/>
              </a:rPr>
              <a:t> {</a:t>
            </a:r>
            <a:br>
              <a:rPr lang="en-US" dirty="0">
                <a:latin typeface="Courier" pitchFamily="2" charset="0"/>
              </a:rPr>
            </a:br>
            <a:br>
              <a:rPr lang="en-US" dirty="0">
                <a:latin typeface="Courier" pitchFamily="2" charset="0"/>
              </a:rPr>
            </a:br>
            <a:r>
              <a:rPr lang="en-US" dirty="0">
                <a:latin typeface="Courier" pitchFamily="2" charset="0"/>
              </a:rPr>
              <a:t>  public static void main(String[] </a:t>
            </a:r>
            <a:r>
              <a:rPr lang="en-US" dirty="0" err="1">
                <a:latin typeface="Courier" pitchFamily="2" charset="0"/>
              </a:rPr>
              <a:t>args</a:t>
            </a:r>
            <a:r>
              <a:rPr lang="en-US" dirty="0">
                <a:latin typeface="Courier" pitchFamily="2" charset="0"/>
              </a:rPr>
              <a:t>) {</a:t>
            </a:r>
            <a:br>
              <a:rPr lang="en-US" dirty="0">
                <a:latin typeface="Courier" pitchFamily="2" charset="0"/>
              </a:rPr>
            </a:br>
            <a:r>
              <a:rPr lang="en-US" dirty="0">
                <a:latin typeface="Courier" pitchFamily="2" charset="0"/>
              </a:rPr>
              <a:t>    </a:t>
            </a:r>
            <a:r>
              <a:rPr lang="en-US" dirty="0" err="1">
                <a:latin typeface="Courier" pitchFamily="2" charset="0"/>
              </a:rPr>
              <a:t>System.out.println</a:t>
            </a:r>
            <a:r>
              <a:rPr lang="en-US" dirty="0">
                <a:latin typeface="Courier" pitchFamily="2" charset="0"/>
              </a:rPr>
              <a:t>(“Hello, world”);</a:t>
            </a:r>
            <a:br>
              <a:rPr lang="en-US" dirty="0">
                <a:latin typeface="Courier" pitchFamily="2" charset="0"/>
              </a:rPr>
            </a:br>
            <a:r>
              <a:rPr lang="en-US" dirty="0">
                <a:latin typeface="Courier" pitchFamily="2" charset="0"/>
              </a:rPr>
              <a:t>  }</a:t>
            </a:r>
            <a:br>
              <a:rPr lang="en-US" dirty="0">
                <a:latin typeface="Courier" pitchFamily="2" charset="0"/>
              </a:rPr>
            </a:br>
            <a:br>
              <a:rPr lang="en-US" dirty="0">
                <a:latin typeface="Courier" pitchFamily="2" charset="0"/>
              </a:rPr>
            </a:br>
            <a:r>
              <a:rPr lang="en-US" dirty="0">
                <a:latin typeface="Courier" pitchFamily="2" charset="0"/>
              </a:rPr>
              <a:t>}</a:t>
            </a:r>
          </a:p>
        </p:txBody>
      </p:sp>
      <p:sp>
        <p:nvSpPr>
          <p:cNvPr id="3" name="Rectangle 2">
            <a:extLst>
              <a:ext uri="{FF2B5EF4-FFF2-40B4-BE49-F238E27FC236}">
                <a16:creationId xmlns:a16="http://schemas.microsoft.com/office/drawing/2014/main" id="{A5B992D8-23DB-4D9C-81EB-6C5CA1DBF1BD}"/>
              </a:ext>
            </a:extLst>
          </p:cNvPr>
          <p:cNvSpPr/>
          <p:nvPr/>
        </p:nvSpPr>
        <p:spPr>
          <a:xfrm>
            <a:off x="0" y="-2382"/>
            <a:ext cx="12192000" cy="912020"/>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lstStyle/>
          <a:p>
            <a:pPr lvl="0"/>
            <a:endParaRPr lang="en-US" sz="1200" dirty="0">
              <a:solidFill>
                <a:schemeClr val="accent3">
                  <a:lumMod val="75000"/>
                  <a:lumOff val="25000"/>
                </a:schemeClr>
              </a:solidFill>
            </a:endParaRPr>
          </a:p>
        </p:txBody>
      </p:sp>
    </p:spTree>
    <p:extLst>
      <p:ext uri="{BB962C8B-B14F-4D97-AF65-F5344CB8AC3E}">
        <p14:creationId xmlns:p14="http://schemas.microsoft.com/office/powerpoint/2010/main" val="77699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85431C-424C-4C4F-9CAF-1C50FCBF328B}"/>
              </a:ext>
            </a:extLst>
          </p:cNvPr>
          <p:cNvSpPr>
            <a:spLocks noGrp="1"/>
          </p:cNvSpPr>
          <p:nvPr>
            <p:ph type="title"/>
          </p:nvPr>
        </p:nvSpPr>
        <p:spPr/>
        <p:txBody>
          <a:bodyPr/>
          <a:lstStyle/>
          <a:p>
            <a:r>
              <a:rPr lang="en-US" dirty="0"/>
              <a:t>Learning</a:t>
            </a:r>
          </a:p>
        </p:txBody>
      </p:sp>
      <p:sp>
        <p:nvSpPr>
          <p:cNvPr id="5" name="Content Placeholder 4">
            <a:extLst>
              <a:ext uri="{FF2B5EF4-FFF2-40B4-BE49-F238E27FC236}">
                <a16:creationId xmlns:a16="http://schemas.microsoft.com/office/drawing/2014/main" id="{C999E9BE-CE45-4411-855E-5DFF94EC9BD0}"/>
              </a:ext>
            </a:extLst>
          </p:cNvPr>
          <p:cNvSpPr>
            <a:spLocks noGrp="1"/>
          </p:cNvSpPr>
          <p:nvPr>
            <p:ph idx="1"/>
          </p:nvPr>
        </p:nvSpPr>
        <p:spPr>
          <a:xfrm>
            <a:off x="838200" y="2097884"/>
            <a:ext cx="3375454" cy="708700"/>
          </a:xfrm>
        </p:spPr>
        <p:txBody>
          <a:bodyPr>
            <a:normAutofit/>
          </a:bodyPr>
          <a:lstStyle/>
          <a:p>
            <a:pPr marL="0" indent="0" algn="ctr">
              <a:buNone/>
            </a:pPr>
            <a:r>
              <a:rPr lang="en-US" dirty="0">
                <a:solidFill>
                  <a:schemeClr val="bg1">
                    <a:lumMod val="25000"/>
                  </a:schemeClr>
                </a:solidFill>
              </a:rPr>
              <a:t>Go to meetups</a:t>
            </a:r>
          </a:p>
        </p:txBody>
      </p:sp>
      <p:sp>
        <p:nvSpPr>
          <p:cNvPr id="2" name="Rectangle 1">
            <a:extLst>
              <a:ext uri="{FF2B5EF4-FFF2-40B4-BE49-F238E27FC236}">
                <a16:creationId xmlns:a16="http://schemas.microsoft.com/office/drawing/2014/main" id="{4E658ADB-D953-ED48-A773-C2DE828AADC0}"/>
              </a:ext>
            </a:extLst>
          </p:cNvPr>
          <p:cNvSpPr/>
          <p:nvPr/>
        </p:nvSpPr>
        <p:spPr>
          <a:xfrm>
            <a:off x="2392903" y="2763354"/>
            <a:ext cx="7406195" cy="1200329"/>
          </a:xfrm>
          <a:prstGeom prst="rect">
            <a:avLst/>
          </a:prstGeom>
        </p:spPr>
        <p:txBody>
          <a:bodyPr wrap="none">
            <a:spAutoFit/>
          </a:bodyPr>
          <a:lstStyle/>
          <a:p>
            <a:r>
              <a:rPr lang="en-US" sz="7200" dirty="0">
                <a:solidFill>
                  <a:schemeClr val="bg1">
                    <a:lumMod val="25000"/>
                  </a:schemeClr>
                </a:solidFill>
                <a:latin typeface="Assistant ExtraBold" panose="00000900000000000000" pitchFamily="2" charset="-79"/>
                <a:cs typeface="Assistant ExtraBold" panose="00000900000000000000" pitchFamily="2" charset="-79"/>
              </a:rPr>
              <a:t>Invest in yourself</a:t>
            </a:r>
          </a:p>
        </p:txBody>
      </p:sp>
      <p:sp>
        <p:nvSpPr>
          <p:cNvPr id="3" name="Rectangle 2">
            <a:extLst>
              <a:ext uri="{FF2B5EF4-FFF2-40B4-BE49-F238E27FC236}">
                <a16:creationId xmlns:a16="http://schemas.microsoft.com/office/drawing/2014/main" id="{39AD967C-92AC-1D42-A8FD-E3A961C1E3A3}"/>
              </a:ext>
            </a:extLst>
          </p:cNvPr>
          <p:cNvSpPr/>
          <p:nvPr/>
        </p:nvSpPr>
        <p:spPr>
          <a:xfrm>
            <a:off x="3756450" y="1126423"/>
            <a:ext cx="3578224" cy="923330"/>
          </a:xfrm>
          <a:prstGeom prst="rect">
            <a:avLst/>
          </a:prstGeom>
        </p:spPr>
        <p:txBody>
          <a:bodyPr wrap="none">
            <a:spAutoFit/>
          </a:bodyPr>
          <a:lstStyle/>
          <a:p>
            <a:r>
              <a:rPr lang="en-US" sz="5400" dirty="0">
                <a:solidFill>
                  <a:schemeClr val="bg2">
                    <a:lumMod val="85000"/>
                  </a:schemeClr>
                </a:solidFill>
              </a:rPr>
              <a:t>Read books</a:t>
            </a:r>
          </a:p>
        </p:txBody>
      </p:sp>
      <p:sp>
        <p:nvSpPr>
          <p:cNvPr id="6" name="Rectangle 5">
            <a:extLst>
              <a:ext uri="{FF2B5EF4-FFF2-40B4-BE49-F238E27FC236}">
                <a16:creationId xmlns:a16="http://schemas.microsoft.com/office/drawing/2014/main" id="{25706C1C-9370-2549-9E06-20267D22955C}"/>
              </a:ext>
            </a:extLst>
          </p:cNvPr>
          <p:cNvSpPr/>
          <p:nvPr/>
        </p:nvSpPr>
        <p:spPr>
          <a:xfrm>
            <a:off x="7268621" y="4516932"/>
            <a:ext cx="3741730" cy="584775"/>
          </a:xfrm>
          <a:prstGeom prst="rect">
            <a:avLst/>
          </a:prstGeom>
        </p:spPr>
        <p:txBody>
          <a:bodyPr wrap="none">
            <a:spAutoFit/>
          </a:bodyPr>
          <a:lstStyle/>
          <a:p>
            <a:r>
              <a:rPr lang="en-US" sz="3200" dirty="0">
                <a:solidFill>
                  <a:schemeClr val="bg2">
                    <a:lumMod val="85000"/>
                  </a:schemeClr>
                </a:solidFill>
              </a:rPr>
              <a:t>Listen to audiobooks</a:t>
            </a:r>
          </a:p>
        </p:txBody>
      </p:sp>
      <p:sp>
        <p:nvSpPr>
          <p:cNvPr id="7" name="Rectangle 6">
            <a:extLst>
              <a:ext uri="{FF2B5EF4-FFF2-40B4-BE49-F238E27FC236}">
                <a16:creationId xmlns:a16="http://schemas.microsoft.com/office/drawing/2014/main" id="{79320F3D-1A27-4242-89B9-D5F99B0D9B1E}"/>
              </a:ext>
            </a:extLst>
          </p:cNvPr>
          <p:cNvSpPr/>
          <p:nvPr/>
        </p:nvSpPr>
        <p:spPr>
          <a:xfrm>
            <a:off x="756268" y="4347655"/>
            <a:ext cx="4866269" cy="523220"/>
          </a:xfrm>
          <a:prstGeom prst="rect">
            <a:avLst/>
          </a:prstGeom>
        </p:spPr>
        <p:txBody>
          <a:bodyPr wrap="none">
            <a:spAutoFit/>
          </a:bodyPr>
          <a:lstStyle/>
          <a:p>
            <a:r>
              <a:rPr lang="en-US" sz="2800" dirty="0">
                <a:solidFill>
                  <a:schemeClr val="bg2">
                    <a:lumMod val="75000"/>
                  </a:schemeClr>
                </a:solidFill>
              </a:rPr>
              <a:t>Have someone read you books</a:t>
            </a:r>
          </a:p>
        </p:txBody>
      </p:sp>
      <p:sp>
        <p:nvSpPr>
          <p:cNvPr id="8" name="Rectangle 7">
            <a:extLst>
              <a:ext uri="{FF2B5EF4-FFF2-40B4-BE49-F238E27FC236}">
                <a16:creationId xmlns:a16="http://schemas.microsoft.com/office/drawing/2014/main" id="{8372C9BC-632C-BF4F-86E1-56AD95771B17}"/>
              </a:ext>
            </a:extLst>
          </p:cNvPr>
          <p:cNvSpPr/>
          <p:nvPr/>
        </p:nvSpPr>
        <p:spPr>
          <a:xfrm>
            <a:off x="7978348" y="2056746"/>
            <a:ext cx="2661562" cy="461665"/>
          </a:xfrm>
          <a:prstGeom prst="rect">
            <a:avLst/>
          </a:prstGeom>
        </p:spPr>
        <p:txBody>
          <a:bodyPr wrap="none">
            <a:spAutoFit/>
          </a:bodyPr>
          <a:lstStyle/>
          <a:p>
            <a:r>
              <a:rPr lang="en-US" sz="2400" dirty="0"/>
              <a:t>Be in a book group</a:t>
            </a:r>
          </a:p>
        </p:txBody>
      </p:sp>
      <p:sp>
        <p:nvSpPr>
          <p:cNvPr id="9" name="Content Placeholder 4">
            <a:extLst>
              <a:ext uri="{FF2B5EF4-FFF2-40B4-BE49-F238E27FC236}">
                <a16:creationId xmlns:a16="http://schemas.microsoft.com/office/drawing/2014/main" id="{48F32EC2-8F4E-9145-B000-295476711C1D}"/>
              </a:ext>
            </a:extLst>
          </p:cNvPr>
          <p:cNvSpPr txBox="1">
            <a:spLocks/>
          </p:cNvSpPr>
          <p:nvPr/>
        </p:nvSpPr>
        <p:spPr>
          <a:xfrm>
            <a:off x="2180296" y="5349966"/>
            <a:ext cx="4627698" cy="708700"/>
          </a:xfrm>
          <a:prstGeom prst="rect">
            <a:avLst/>
          </a:prstGeom>
        </p:spPr>
        <p:txBody>
          <a:bodyPr vert="horz" lIns="0" tIns="45720" rIns="91440" bIns="45720" rtlCol="0">
            <a:noAutofit/>
          </a:bodyPr>
          <a:lstStyle>
            <a:lvl1pPr marL="457200" indent="-457200" algn="l" defTabSz="914400" rtl="0" eaLnBrk="1" latinLnBrk="0" hangingPunct="1">
              <a:lnSpc>
                <a:spcPct val="100000"/>
              </a:lnSpc>
              <a:spcBef>
                <a:spcPts val="500"/>
              </a:spcBef>
              <a:spcAft>
                <a:spcPts val="500"/>
              </a:spcAft>
              <a:buClr>
                <a:schemeClr val="bg2">
                  <a:lumMod val="75000"/>
                </a:schemeClr>
              </a:buClr>
              <a:buFont typeface="Wingdings 3" panose="05040102010807070707" pitchFamily="18" charset="2"/>
              <a:buChar char=""/>
              <a:defRPr lang="en-US" sz="3200" kern="1200">
                <a:solidFill>
                  <a:schemeClr val="bg1">
                    <a:lumMod val="50000"/>
                  </a:schemeClr>
                </a:solidFill>
                <a:latin typeface="+mn-lt"/>
                <a:ea typeface="+mn-ea"/>
                <a:cs typeface="+mn-cs"/>
              </a:defRPr>
            </a:lvl1pPr>
            <a:lvl2pPr marL="749300" indent="-292100" algn="l" defTabSz="914400" rtl="0" eaLnBrk="1" latinLnBrk="0" hangingPunct="1">
              <a:lnSpc>
                <a:spcPct val="100000"/>
              </a:lnSpc>
              <a:spcBef>
                <a:spcPts val="500"/>
              </a:spcBef>
              <a:spcAft>
                <a:spcPts val="500"/>
              </a:spcAft>
              <a:buClr>
                <a:schemeClr val="accent2"/>
              </a:buClr>
              <a:buFont typeface="Wingdings 3" panose="05040102010807070707" pitchFamily="18" charset="2"/>
              <a:buChar char="}"/>
              <a:defRPr lang="en-US" sz="2800" kern="1200">
                <a:solidFill>
                  <a:schemeClr val="accent2"/>
                </a:solidFill>
                <a:latin typeface="+mn-lt"/>
                <a:ea typeface="+mn-ea"/>
                <a:cs typeface="+mn-cs"/>
              </a:defRPr>
            </a:lvl2pPr>
            <a:lvl3pPr marL="971550" indent="-180975" algn="l" defTabSz="914400" rtl="0" eaLnBrk="1" latinLnBrk="0" hangingPunct="1">
              <a:lnSpc>
                <a:spcPct val="100000"/>
              </a:lnSpc>
              <a:spcBef>
                <a:spcPts val="500"/>
              </a:spcBef>
              <a:spcAft>
                <a:spcPts val="500"/>
              </a:spcAft>
              <a:buClr>
                <a:schemeClr val="tx1">
                  <a:lumMod val="50000"/>
                  <a:lumOff val="50000"/>
                </a:schemeClr>
              </a:buClr>
              <a:buFont typeface="Calibri" panose="020F0502020204030204" pitchFamily="34" charset="0"/>
              <a:buChar char="»"/>
              <a:defRPr lang="en-US" sz="2400" kern="1200">
                <a:solidFill>
                  <a:schemeClr val="accent2"/>
                </a:solidFill>
                <a:latin typeface="+mn-lt"/>
                <a:ea typeface="+mn-ea"/>
                <a:cs typeface="+mn-cs"/>
              </a:defRPr>
            </a:lvl3pPr>
            <a:lvl4pPr marL="1257300" indent="-171450" algn="l" defTabSz="914400" rtl="0" eaLnBrk="1" latinLnBrk="0" hangingPunct="1">
              <a:lnSpc>
                <a:spcPct val="100000"/>
              </a:lnSpc>
              <a:spcBef>
                <a:spcPts val="500"/>
              </a:spcBef>
              <a:spcAft>
                <a:spcPts val="500"/>
              </a:spcAft>
              <a:buClr>
                <a:schemeClr val="tx1">
                  <a:lumMod val="50000"/>
                  <a:lumOff val="50000"/>
                </a:schemeClr>
              </a:buClr>
              <a:buFont typeface="Wingdings 3" panose="05040102010807070707" pitchFamily="18" charset="2"/>
              <a:buChar char=""/>
              <a:defRPr lang="en-US" sz="2000" kern="1200">
                <a:solidFill>
                  <a:schemeClr val="accent2"/>
                </a:solidFill>
                <a:latin typeface="+mn-lt"/>
                <a:ea typeface="+mn-ea"/>
                <a:cs typeface="+mn-cs"/>
              </a:defRPr>
            </a:lvl4pPr>
            <a:lvl5pPr marL="1600200" indent="-171450" algn="l" defTabSz="914400" rtl="0" eaLnBrk="1" latinLnBrk="0" hangingPunct="1">
              <a:lnSpc>
                <a:spcPct val="100000"/>
              </a:lnSpc>
              <a:spcBef>
                <a:spcPts val="500"/>
              </a:spcBef>
              <a:spcAft>
                <a:spcPts val="500"/>
              </a:spcAft>
              <a:buClr>
                <a:schemeClr val="bg1">
                  <a:lumMod val="50000"/>
                </a:schemeClr>
              </a:buClr>
              <a:buFont typeface="Arial" panose="020B0604020202020204" pitchFamily="34" charset="0"/>
              <a:buChar char="•"/>
              <a:defRPr lang="en-US" sz="14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en-US" sz="4400" dirty="0">
                <a:solidFill>
                  <a:schemeClr val="bg1">
                    <a:lumMod val="75000"/>
                  </a:schemeClr>
                </a:solidFill>
              </a:rPr>
              <a:t>Go to </a:t>
            </a:r>
            <a:r>
              <a:rPr lang="en-US" sz="4400" dirty="0" err="1">
                <a:solidFill>
                  <a:schemeClr val="bg1">
                    <a:lumMod val="75000"/>
                  </a:schemeClr>
                </a:solidFill>
              </a:rPr>
              <a:t>HackConf</a:t>
            </a:r>
            <a:r>
              <a:rPr lang="en-US" sz="4400" dirty="0">
                <a:solidFill>
                  <a:schemeClr val="bg1">
                    <a:lumMod val="75000"/>
                  </a:schemeClr>
                </a:solidFill>
              </a:rPr>
              <a:t>!</a:t>
            </a:r>
          </a:p>
        </p:txBody>
      </p:sp>
    </p:spTree>
    <p:extLst>
      <p:ext uri="{BB962C8B-B14F-4D97-AF65-F5344CB8AC3E}">
        <p14:creationId xmlns:p14="http://schemas.microsoft.com/office/powerpoint/2010/main" val="143952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4500"/>
                            </p:stCondLst>
                            <p:childTnLst>
                              <p:par>
                                <p:cTn id="17" presetID="10"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6000"/>
                            </p:stCondLst>
                            <p:childTnLst>
                              <p:par>
                                <p:cTn id="21" presetID="10" presetClass="entr" presetSubtype="0" fill="hold" grpId="0" nodeType="after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7500"/>
                            </p:stCondLst>
                            <p:childTnLst>
                              <p:par>
                                <p:cTn id="25" presetID="10" presetClass="entr" presetSubtype="0" fill="hold" grpId="0" nodeType="afterEffect">
                                  <p:stCondLst>
                                    <p:cond delay="100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9000"/>
                            </p:stCondLst>
                            <p:childTnLst>
                              <p:par>
                                <p:cTn id="29" presetID="10" presetClass="entr" presetSubtype="0" fill="hold" grpId="0" nodeType="afterEffect">
                                  <p:stCondLst>
                                    <p:cond delay="1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3" grpId="0"/>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838200" y="1161143"/>
            <a:ext cx="10515600" cy="4846117"/>
          </a:xfrm>
          <a:prstGeom prst="rect">
            <a:avLst/>
          </a:prstGeom>
        </p:spPr>
        <p:txBody>
          <a:bodyPr vert="horz" lIns="0" tIns="45720" rIns="91440" bIns="45720" rtlCol="0">
            <a:normAutofit fontScale="70000" lnSpcReduction="20000"/>
          </a:bodyPr>
          <a:lstStyle>
            <a:lvl1pPr marL="742950" indent="-742950">
              <a:lnSpc>
                <a:spcPct val="100000"/>
              </a:lnSpc>
              <a:spcBef>
                <a:spcPts val="500"/>
              </a:spcBef>
              <a:spcAft>
                <a:spcPts val="500"/>
              </a:spcAft>
              <a:buClr>
                <a:schemeClr val="bg2">
                  <a:lumMod val="75000"/>
                </a:schemeClr>
              </a:buClr>
              <a:buFont typeface="Wingdings 3" panose="05040102010807070707" pitchFamily="18" charset="2"/>
              <a:buChar char=""/>
              <a:defRPr lang="en-US" sz="4000" smtClean="0">
                <a:solidFill>
                  <a:schemeClr val="bg1">
                    <a:lumMod val="50000"/>
                  </a:schemeClr>
                </a:solidFill>
              </a:defRPr>
            </a:lvl1pPr>
            <a:lvl2pPr marL="749300" indent="-292100">
              <a:lnSpc>
                <a:spcPct val="100000"/>
              </a:lnSpc>
              <a:spcBef>
                <a:spcPts val="500"/>
              </a:spcBef>
              <a:spcAft>
                <a:spcPts val="500"/>
              </a:spcAft>
              <a:buClr>
                <a:schemeClr val="accent2"/>
              </a:buClr>
              <a:buFont typeface="Wingdings 3" panose="05040102010807070707" pitchFamily="18" charset="2"/>
              <a:buChar char="}"/>
              <a:defRPr lang="en-US" sz="2800" smtClean="0">
                <a:solidFill>
                  <a:schemeClr val="accent2"/>
                </a:solidFill>
              </a:defRPr>
            </a:lvl2pPr>
            <a:lvl3pPr marL="971550" indent="-180975">
              <a:lnSpc>
                <a:spcPct val="100000"/>
              </a:lnSpc>
              <a:spcBef>
                <a:spcPts val="500"/>
              </a:spcBef>
              <a:spcAft>
                <a:spcPts val="500"/>
              </a:spcAft>
              <a:buClr>
                <a:schemeClr val="tx1">
                  <a:lumMod val="50000"/>
                  <a:lumOff val="50000"/>
                </a:schemeClr>
              </a:buClr>
              <a:buFont typeface="Calibri" panose="020F0502020204030204" pitchFamily="34" charset="0"/>
              <a:buChar char="»"/>
              <a:defRPr lang="en-US" sz="2400" smtClean="0">
                <a:solidFill>
                  <a:schemeClr val="accent2"/>
                </a:solidFill>
              </a:defRPr>
            </a:lvl3pPr>
            <a:lvl4pPr marL="1257300" indent="-171450">
              <a:lnSpc>
                <a:spcPct val="100000"/>
              </a:lnSpc>
              <a:spcBef>
                <a:spcPts val="500"/>
              </a:spcBef>
              <a:spcAft>
                <a:spcPts val="500"/>
              </a:spcAft>
              <a:buClr>
                <a:schemeClr val="tx1">
                  <a:lumMod val="50000"/>
                  <a:lumOff val="50000"/>
                </a:schemeClr>
              </a:buClr>
              <a:buFont typeface="Wingdings 3" panose="05040102010807070707" pitchFamily="18" charset="2"/>
              <a:buChar char=""/>
              <a:defRPr lang="en-US" sz="2000" smtClean="0">
                <a:solidFill>
                  <a:schemeClr val="accent2"/>
                </a:solidFill>
              </a:defRPr>
            </a:lvl4pPr>
            <a:lvl5pPr marL="1600200" indent="-171450">
              <a:lnSpc>
                <a:spcPct val="100000"/>
              </a:lnSpc>
              <a:spcBef>
                <a:spcPts val="500"/>
              </a:spcBef>
              <a:spcAft>
                <a:spcPts val="500"/>
              </a:spcAft>
              <a:buClr>
                <a:schemeClr val="bg1">
                  <a:lumMod val="50000"/>
                </a:schemeClr>
              </a:buClr>
              <a:buFont typeface="Arial" panose="020B0604020202020204" pitchFamily="34" charset="0"/>
              <a:buChar char="•"/>
              <a:defRPr lang="en-US" sz="1400">
                <a:solidFill>
                  <a:schemeClr val="accent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514350" indent="-514350"/>
            <a:r>
              <a:rPr lang="en-US" dirty="0"/>
              <a:t>Extreme Programming Explained, Kent Beck</a:t>
            </a:r>
            <a:br>
              <a:rPr lang="en-US" dirty="0"/>
            </a:br>
            <a:endParaRPr lang="en-US" dirty="0"/>
          </a:p>
          <a:p>
            <a:pPr marL="514350" indent="-514350"/>
            <a:r>
              <a:rPr lang="en-US" dirty="0"/>
              <a:t>Quality Software bundle on </a:t>
            </a:r>
            <a:r>
              <a:rPr lang="en-US" dirty="0" err="1"/>
              <a:t>Leanpub.com</a:t>
            </a:r>
            <a:r>
              <a:rPr lang="en-US" dirty="0"/>
              <a:t>, Gerry Weinberg</a:t>
            </a:r>
            <a:br>
              <a:rPr lang="en-US" dirty="0"/>
            </a:br>
            <a:endParaRPr lang="en-US" dirty="0"/>
          </a:p>
          <a:p>
            <a:pPr marL="514350" indent="-514350"/>
            <a:r>
              <a:rPr lang="en-US" dirty="0"/>
              <a:t>Becoming a Technical Leader, Gerry Weinberg</a:t>
            </a:r>
            <a:br>
              <a:rPr lang="en-US" dirty="0"/>
            </a:br>
            <a:endParaRPr lang="en-US" dirty="0"/>
          </a:p>
          <a:p>
            <a:pPr marL="514350" indent="-514350"/>
            <a:r>
              <a:rPr lang="en-US" dirty="0"/>
              <a:t>Art of Action, Stephen Bungay</a:t>
            </a:r>
            <a:br>
              <a:rPr lang="en-US" dirty="0"/>
            </a:br>
            <a:endParaRPr lang="en-US" dirty="0"/>
          </a:p>
          <a:p>
            <a:pPr marL="514350" indent="-514350"/>
            <a:r>
              <a:rPr lang="en-US" dirty="0"/>
              <a:t>The Fifth Discipline, Peter M. Senge</a:t>
            </a:r>
            <a:br>
              <a:rPr lang="en-US" dirty="0"/>
            </a:br>
            <a:endParaRPr lang="en-US" dirty="0"/>
          </a:p>
          <a:p>
            <a:pPr marL="514350" indent="-514350"/>
            <a:r>
              <a:rPr lang="en-US" dirty="0"/>
              <a:t>Making Contact, Virginia </a:t>
            </a:r>
            <a:r>
              <a:rPr lang="en-US" dirty="0" err="1"/>
              <a:t>Satir</a:t>
            </a:r>
            <a:endParaRPr lang="en-US" dirty="0"/>
          </a:p>
        </p:txBody>
      </p:sp>
    </p:spTree>
    <p:extLst>
      <p:ext uri="{BB962C8B-B14F-4D97-AF65-F5344CB8AC3E}">
        <p14:creationId xmlns:p14="http://schemas.microsoft.com/office/powerpoint/2010/main" val="46143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10C0F5-6B3E-0A45-80EC-0647A60D22E7}"/>
              </a:ext>
            </a:extLst>
          </p:cNvPr>
          <p:cNvSpPr txBox="1">
            <a:spLocks/>
          </p:cNvSpPr>
          <p:nvPr/>
        </p:nvSpPr>
        <p:spPr>
          <a:xfrm>
            <a:off x="838200" y="465221"/>
            <a:ext cx="10515600" cy="55420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6" name="TextBox 5">
            <a:extLst>
              <a:ext uri="{FF2B5EF4-FFF2-40B4-BE49-F238E27FC236}">
                <a16:creationId xmlns:a16="http://schemas.microsoft.com/office/drawing/2014/main" id="{950BE096-DC78-5A46-B6D0-07B31EB7C425}"/>
              </a:ext>
            </a:extLst>
          </p:cNvPr>
          <p:cNvSpPr txBox="1"/>
          <p:nvPr/>
        </p:nvSpPr>
        <p:spPr>
          <a:xfrm>
            <a:off x="0" y="1778940"/>
            <a:ext cx="12192000" cy="3539430"/>
          </a:xfrm>
          <a:prstGeom prst="rect">
            <a:avLst/>
          </a:prstGeom>
          <a:noFill/>
        </p:spPr>
        <p:txBody>
          <a:bodyPr wrap="square" rtlCol="0">
            <a:spAutoFit/>
          </a:bodyPr>
          <a:lstStyle/>
          <a:p>
            <a:pPr algn="ctr"/>
            <a:r>
              <a:rPr lang="en-US" sz="3200" dirty="0"/>
              <a:t>Questions?</a:t>
            </a:r>
          </a:p>
          <a:p>
            <a:pPr algn="ctr"/>
            <a:endParaRPr lang="en-US" sz="3200" dirty="0"/>
          </a:p>
          <a:p>
            <a:pPr algn="ctr"/>
            <a:r>
              <a:rPr lang="en-US" sz="3200" dirty="0"/>
              <a:t>@</a:t>
            </a:r>
            <a:r>
              <a:rPr lang="en-US" sz="3200" dirty="0" err="1"/>
              <a:t>jimkimball</a:t>
            </a:r>
            <a:endParaRPr lang="en-US" sz="3200" dirty="0"/>
          </a:p>
          <a:p>
            <a:pPr algn="ctr"/>
            <a:r>
              <a:rPr lang="en-US" sz="3200" dirty="0"/>
              <a:t>https://</a:t>
            </a:r>
            <a:r>
              <a:rPr lang="en-US" sz="3200" dirty="0" err="1"/>
              <a:t>sayat.me</a:t>
            </a:r>
            <a:r>
              <a:rPr lang="en-US" sz="3200" dirty="0"/>
              <a:t>/</a:t>
            </a:r>
            <a:r>
              <a:rPr lang="en-US" sz="3200" dirty="0" err="1"/>
              <a:t>jimkimball</a:t>
            </a:r>
            <a:endParaRPr lang="en-US" sz="3200" dirty="0"/>
          </a:p>
          <a:p>
            <a:pPr algn="ctr"/>
            <a:endParaRPr lang="en-US" sz="3200" dirty="0"/>
          </a:p>
          <a:p>
            <a:pPr algn="ctr"/>
            <a:r>
              <a:rPr lang="en-US" sz="3200" dirty="0"/>
              <a:t>HedgeServ</a:t>
            </a:r>
          </a:p>
          <a:p>
            <a:pPr algn="ctr"/>
            <a:r>
              <a:rPr lang="en-US" sz="3200" dirty="0"/>
              <a:t>We’re hiring!</a:t>
            </a:r>
          </a:p>
        </p:txBody>
      </p:sp>
    </p:spTree>
    <p:extLst>
      <p:ext uri="{BB962C8B-B14F-4D97-AF65-F5344CB8AC3E}">
        <p14:creationId xmlns:p14="http://schemas.microsoft.com/office/powerpoint/2010/main" val="73559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76B2B6-BE28-49F6-8509-609B4A077068}"/>
              </a:ext>
            </a:extLst>
          </p:cNvPr>
          <p:cNvSpPr/>
          <p:nvPr/>
        </p:nvSpPr>
        <p:spPr>
          <a:xfrm>
            <a:off x="0" y="-2382"/>
            <a:ext cx="12192000" cy="6860382"/>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lstStyle/>
          <a:p>
            <a:pPr lvl="0"/>
            <a:endParaRPr lang="en-US" sz="1200" dirty="0">
              <a:solidFill>
                <a:schemeClr val="accent3">
                  <a:lumMod val="75000"/>
                  <a:lumOff val="25000"/>
                </a:schemeClr>
              </a:solidFill>
            </a:endParaRPr>
          </a:p>
        </p:txBody>
      </p:sp>
      <p:pic>
        <p:nvPicPr>
          <p:cNvPr id="6" name="Picture 5">
            <a:extLst>
              <a:ext uri="{FF2B5EF4-FFF2-40B4-BE49-F238E27FC236}">
                <a16:creationId xmlns:a16="http://schemas.microsoft.com/office/drawing/2014/main" id="{AE6D8295-6EB6-E345-85B3-2AB9CB0DE198}"/>
              </a:ext>
            </a:extLst>
          </p:cNvPr>
          <p:cNvPicPr>
            <a:picLocks noChangeAspect="1"/>
          </p:cNvPicPr>
          <p:nvPr/>
        </p:nvPicPr>
        <p:blipFill>
          <a:blip r:embed="rId3"/>
          <a:stretch>
            <a:fillRect/>
          </a:stretch>
        </p:blipFill>
        <p:spPr>
          <a:xfrm>
            <a:off x="3975100" y="754483"/>
            <a:ext cx="4241800" cy="5349034"/>
          </a:xfrm>
          <a:prstGeom prst="rect">
            <a:avLst/>
          </a:prstGeom>
          <a:ln>
            <a:solidFill>
              <a:schemeClr val="bg1">
                <a:lumMod val="90000"/>
              </a:schemeClr>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4212452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CE7DD-C3F1-4ECB-9457-106D76A1E67D}"/>
              </a:ext>
            </a:extLst>
          </p:cNvPr>
          <p:cNvSpPr/>
          <p:nvPr/>
        </p:nvSpPr>
        <p:spPr>
          <a:xfrm>
            <a:off x="0" y="-2382"/>
            <a:ext cx="12192000" cy="6860382"/>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chorCtr="0"/>
          <a:lstStyle/>
          <a:p>
            <a:pPr lvl="0"/>
            <a:endParaRPr lang="en-US" sz="1200" dirty="0">
              <a:solidFill>
                <a:schemeClr val="accent3">
                  <a:lumMod val="75000"/>
                  <a:lumOff val="25000"/>
                </a:schemeClr>
              </a:solidFill>
            </a:endParaRPr>
          </a:p>
        </p:txBody>
      </p:sp>
      <p:sp>
        <p:nvSpPr>
          <p:cNvPr id="5" name="TextBox 4">
            <a:extLst>
              <a:ext uri="{FF2B5EF4-FFF2-40B4-BE49-F238E27FC236}">
                <a16:creationId xmlns:a16="http://schemas.microsoft.com/office/drawing/2014/main" id="{0D10C9EC-FCFE-0449-943D-5FE2BCFC8174}"/>
              </a:ext>
            </a:extLst>
          </p:cNvPr>
          <p:cNvSpPr txBox="1"/>
          <p:nvPr/>
        </p:nvSpPr>
        <p:spPr>
          <a:xfrm>
            <a:off x="3590346" y="6076540"/>
            <a:ext cx="5011308" cy="215444"/>
          </a:xfrm>
          <a:prstGeom prst="rect">
            <a:avLst/>
          </a:prstGeom>
          <a:noFill/>
        </p:spPr>
        <p:txBody>
          <a:bodyPr wrap="none" rtlCol="0">
            <a:spAutoFit/>
          </a:bodyPr>
          <a:lstStyle/>
          <a:p>
            <a:r>
              <a:rPr lang="en-US" sz="800" dirty="0"/>
              <a:t>https://</a:t>
            </a:r>
            <a:r>
              <a:rPr lang="en-US" sz="800" dirty="0" err="1"/>
              <a:t>books.google.co.uk</a:t>
            </a:r>
            <a:r>
              <a:rPr lang="en-US" sz="800" dirty="0"/>
              <a:t>/books/about/</a:t>
            </a:r>
            <a:r>
              <a:rPr lang="en-US" sz="800" dirty="0" err="1"/>
              <a:t>Isn_t_it_Obvious.html?id</a:t>
            </a:r>
            <a:r>
              <a:rPr lang="en-US" sz="800" dirty="0"/>
              <a:t>=</a:t>
            </a:r>
            <a:r>
              <a:rPr lang="en-US" sz="800" dirty="0" err="1"/>
              <a:t>srNpQgAACAAJ&amp;source</a:t>
            </a:r>
            <a:r>
              <a:rPr lang="en-US" sz="800" dirty="0"/>
              <a:t>=</a:t>
            </a:r>
            <a:r>
              <a:rPr lang="en-US" sz="800" dirty="0" err="1"/>
              <a:t>kp_cover&amp;redir_esc</a:t>
            </a:r>
            <a:r>
              <a:rPr lang="en-US" sz="800" dirty="0"/>
              <a:t>=y</a:t>
            </a:r>
          </a:p>
        </p:txBody>
      </p:sp>
      <p:pic>
        <p:nvPicPr>
          <p:cNvPr id="2" name="Picture 1">
            <a:extLst>
              <a:ext uri="{FF2B5EF4-FFF2-40B4-BE49-F238E27FC236}">
                <a16:creationId xmlns:a16="http://schemas.microsoft.com/office/drawing/2014/main" id="{16079146-9D87-9342-8D67-7A73E545DBF4}"/>
              </a:ext>
            </a:extLst>
          </p:cNvPr>
          <p:cNvPicPr>
            <a:picLocks noChangeAspect="1"/>
          </p:cNvPicPr>
          <p:nvPr/>
        </p:nvPicPr>
        <p:blipFill>
          <a:blip r:embed="rId3"/>
          <a:stretch>
            <a:fillRect/>
          </a:stretch>
        </p:blipFill>
        <p:spPr>
          <a:xfrm>
            <a:off x="3996200" y="204342"/>
            <a:ext cx="3970048" cy="5872198"/>
          </a:xfrm>
          <a:prstGeom prst="rect">
            <a:avLst/>
          </a:prstGeom>
        </p:spPr>
      </p:pic>
    </p:spTree>
    <p:extLst>
      <p:ext uri="{BB962C8B-B14F-4D97-AF65-F5344CB8AC3E}">
        <p14:creationId xmlns:p14="http://schemas.microsoft.com/office/powerpoint/2010/main" val="394742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very high confidence">
            <a:extLst>
              <a:ext uri="{FF2B5EF4-FFF2-40B4-BE49-F238E27FC236}">
                <a16:creationId xmlns:a16="http://schemas.microsoft.com/office/drawing/2014/main" id="{AA800DA8-6E9A-4964-B910-9FB4442BE195}"/>
              </a:ext>
            </a:extLst>
          </p:cNvPr>
          <p:cNvPicPr>
            <a:picLocks noChangeAspect="1"/>
          </p:cNvPicPr>
          <p:nvPr/>
        </p:nvPicPr>
        <p:blipFill>
          <a:blip r:embed="rId3"/>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id="{D8CD6175-E9C6-4471-90F9-2729E08AA333}"/>
              </a:ext>
            </a:extLst>
          </p:cNvPr>
          <p:cNvSpPr txBox="1">
            <a:spLocks/>
          </p:cNvSpPr>
          <p:nvPr/>
        </p:nvSpPr>
        <p:spPr>
          <a:xfrm>
            <a:off x="0" y="0"/>
            <a:ext cx="12192000" cy="6858000"/>
          </a:xfrm>
          <a:prstGeom prst="rect">
            <a:avLst/>
          </a:prstGeom>
          <a:solidFill>
            <a:schemeClr val="bg1">
              <a:lumMod val="50000"/>
              <a:alpha val="80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A0227A56-663F-8641-BAD7-A3B8F8ABAD55}"/>
              </a:ext>
            </a:extLst>
          </p:cNvPr>
          <p:cNvSpPr/>
          <p:nvPr/>
        </p:nvSpPr>
        <p:spPr>
          <a:xfrm>
            <a:off x="4762500" y="6488668"/>
            <a:ext cx="7429500" cy="369332"/>
          </a:xfrm>
          <a:prstGeom prst="rect">
            <a:avLst/>
          </a:prstGeom>
        </p:spPr>
        <p:txBody>
          <a:bodyPr wrap="square">
            <a:spAutoFit/>
          </a:bodyPr>
          <a:lstStyle/>
          <a:p>
            <a:r>
              <a:rPr lang="en-US" dirty="0"/>
              <a:t>https://</a:t>
            </a:r>
            <a:r>
              <a:rPr lang="en-US" dirty="0" err="1"/>
              <a:t>www.yourerc.com</a:t>
            </a:r>
            <a:r>
              <a:rPr lang="en-US" dirty="0"/>
              <a:t>/blog/post/are-supervisors-allowed-to-</a:t>
            </a:r>
            <a:r>
              <a:rPr lang="en-US" dirty="0" err="1"/>
              <a:t>yell.aspx</a:t>
            </a:r>
            <a:endParaRPr lang="en-US" dirty="0"/>
          </a:p>
        </p:txBody>
      </p:sp>
      <p:sp>
        <p:nvSpPr>
          <p:cNvPr id="8" name="Title 1">
            <a:extLst>
              <a:ext uri="{FF2B5EF4-FFF2-40B4-BE49-F238E27FC236}">
                <a16:creationId xmlns:a16="http://schemas.microsoft.com/office/drawing/2014/main" id="{18151F06-65E6-4B5B-85AA-703A3BE9A981}"/>
              </a:ext>
            </a:extLst>
          </p:cNvPr>
          <p:cNvSpPr txBox="1">
            <a:spLocks/>
          </p:cNvSpPr>
          <p:nvPr/>
        </p:nvSpPr>
        <p:spPr>
          <a:xfrm>
            <a:off x="0" y="709863"/>
            <a:ext cx="12192000" cy="5438274"/>
          </a:xfrm>
          <a:prstGeom prst="rect">
            <a:avLst/>
          </a:prstGeom>
          <a:solidFill>
            <a:srgbClr val="FFFFFF">
              <a:alpha val="80000"/>
            </a:srgbClr>
          </a:solidFill>
        </p:spPr>
        <p:txBody>
          <a:bodyPr vert="horz" lIns="822960" tIns="45720" rIns="9144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r>
              <a:rPr lang="en-US" sz="3600" dirty="0">
                <a:latin typeface="Segoe UI Black" panose="020B0A02040204020203" pitchFamily="34" charset="0"/>
                <a:ea typeface="Segoe UI Black" panose="020B0A02040204020203" pitchFamily="34" charset="0"/>
                <a:cs typeface="Segoe UI Black" panose="020B0A02040204020203" pitchFamily="34" charset="0"/>
              </a:rPr>
              <a:t>Communication</a:t>
            </a:r>
          </a:p>
          <a:p>
            <a:endParaRPr lang="en-US" sz="3600" dirty="0">
              <a:solidFill>
                <a:schemeClr val="bg1">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sz="3600" dirty="0">
              <a:solidFill>
                <a:schemeClr val="bg1">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sz="3600" dirty="0">
              <a:solidFill>
                <a:schemeClr val="bg1">
                  <a:lumMod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13775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35348B-0D49-4E4E-BD40-C7241660FB51}"/>
              </a:ext>
            </a:extLst>
          </p:cNvPr>
          <p:cNvSpPr>
            <a:spLocks noGrp="1"/>
          </p:cNvSpPr>
          <p:nvPr>
            <p:ph type="title"/>
          </p:nvPr>
        </p:nvSpPr>
        <p:spPr/>
        <p:txBody>
          <a:bodyPr/>
          <a:lstStyle/>
          <a:p>
            <a:r>
              <a:rPr lang="en-US" dirty="0" err="1"/>
              <a:t>Satir</a:t>
            </a:r>
            <a:r>
              <a:rPr lang="en-US" dirty="0"/>
              <a:t> Interaction Model</a:t>
            </a:r>
          </a:p>
        </p:txBody>
      </p:sp>
      <p:pic>
        <p:nvPicPr>
          <p:cNvPr id="10" name="Picture 9">
            <a:extLst>
              <a:ext uri="{FF2B5EF4-FFF2-40B4-BE49-F238E27FC236}">
                <a16:creationId xmlns:a16="http://schemas.microsoft.com/office/drawing/2014/main" id="{A537A711-E460-5142-B600-4B4E55833D24}"/>
              </a:ext>
            </a:extLst>
          </p:cNvPr>
          <p:cNvPicPr>
            <a:picLocks noChangeAspect="1"/>
          </p:cNvPicPr>
          <p:nvPr/>
        </p:nvPicPr>
        <p:blipFill rotWithShape="1">
          <a:blip r:embed="rId3"/>
          <a:srcRect t="6172" r="2222" b="6172"/>
          <a:stretch/>
        </p:blipFill>
        <p:spPr>
          <a:xfrm>
            <a:off x="1485899" y="1368555"/>
            <a:ext cx="3352801" cy="45086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0F83D605-1398-334C-9422-C65EC3FA3B91}"/>
              </a:ext>
            </a:extLst>
          </p:cNvPr>
          <p:cNvSpPr/>
          <p:nvPr/>
        </p:nvSpPr>
        <p:spPr>
          <a:xfrm>
            <a:off x="934451" y="6024934"/>
            <a:ext cx="4455695" cy="307777"/>
          </a:xfrm>
          <a:prstGeom prst="rect">
            <a:avLst/>
          </a:prstGeom>
        </p:spPr>
        <p:txBody>
          <a:bodyPr wrap="square">
            <a:spAutoFit/>
          </a:bodyPr>
          <a:lstStyle/>
          <a:p>
            <a:r>
              <a:rPr lang="en-US" sz="1400" dirty="0"/>
              <a:t>http://</a:t>
            </a:r>
            <a:r>
              <a:rPr lang="en-US" sz="1400" dirty="0" err="1"/>
              <a:t>www.shiuhli.org.tw</a:t>
            </a:r>
            <a:r>
              <a:rPr lang="en-US" sz="1400" dirty="0"/>
              <a:t>/images/</a:t>
            </a:r>
            <a:r>
              <a:rPr lang="en-US" sz="1400" dirty="0" err="1"/>
              <a:t>satir</a:t>
            </a:r>
            <a:r>
              <a:rPr lang="en-US" sz="1400" dirty="0"/>
              <a:t>/</a:t>
            </a:r>
            <a:r>
              <a:rPr lang="en-US" sz="1400" dirty="0" err="1"/>
              <a:t>virginia_satir.jpg</a:t>
            </a:r>
            <a:endParaRPr lang="en-US" sz="1400" dirty="0"/>
          </a:p>
        </p:txBody>
      </p:sp>
      <p:pic>
        <p:nvPicPr>
          <p:cNvPr id="13" name="Picture 12">
            <a:extLst>
              <a:ext uri="{FF2B5EF4-FFF2-40B4-BE49-F238E27FC236}">
                <a16:creationId xmlns:a16="http://schemas.microsoft.com/office/drawing/2014/main" id="{48581012-3D6D-944F-B674-6DD121B9185B}"/>
              </a:ext>
            </a:extLst>
          </p:cNvPr>
          <p:cNvPicPr>
            <a:picLocks noChangeAspect="1"/>
          </p:cNvPicPr>
          <p:nvPr/>
        </p:nvPicPr>
        <p:blipFill rotWithShape="1">
          <a:blip r:embed="rId4"/>
          <a:srcRect l="11846" r="10072"/>
          <a:stretch/>
        </p:blipFill>
        <p:spPr>
          <a:xfrm>
            <a:off x="7020411" y="1368555"/>
            <a:ext cx="3352802" cy="45086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4EDFB71B-3C6B-F642-AB68-75D2A6775694}"/>
              </a:ext>
            </a:extLst>
          </p:cNvPr>
          <p:cNvSpPr/>
          <p:nvPr/>
        </p:nvSpPr>
        <p:spPr>
          <a:xfrm>
            <a:off x="6438181" y="6042768"/>
            <a:ext cx="4517262" cy="307777"/>
          </a:xfrm>
          <a:prstGeom prst="rect">
            <a:avLst/>
          </a:prstGeom>
        </p:spPr>
        <p:txBody>
          <a:bodyPr wrap="none">
            <a:spAutoFit/>
          </a:bodyPr>
          <a:lstStyle/>
          <a:p>
            <a:r>
              <a:rPr lang="en-US" sz="1400" dirty="0"/>
              <a:t>https://</a:t>
            </a:r>
            <a:r>
              <a:rPr lang="en-US" sz="1400" dirty="0" err="1"/>
              <a:t>www.smashwords.com</a:t>
            </a:r>
            <a:r>
              <a:rPr lang="en-US" sz="1400" dirty="0"/>
              <a:t>/profile/view/</a:t>
            </a:r>
            <a:r>
              <a:rPr lang="en-US" sz="1400" dirty="0" err="1"/>
              <a:t>JerryWeinberg</a:t>
            </a:r>
            <a:endParaRPr lang="en-US" sz="1400" dirty="0"/>
          </a:p>
        </p:txBody>
      </p:sp>
    </p:spTree>
    <p:extLst>
      <p:ext uri="{BB962C8B-B14F-4D97-AF65-F5344CB8AC3E}">
        <p14:creationId xmlns:p14="http://schemas.microsoft.com/office/powerpoint/2010/main" val="1460824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7D2D22-C2E4-7049-86A9-3320404091EA}"/>
              </a:ext>
            </a:extLst>
          </p:cNvPr>
          <p:cNvGraphicFramePr/>
          <p:nvPr>
            <p:extLst>
              <p:ext uri="{D42A27DB-BD31-4B8C-83A1-F6EECF244321}">
                <p14:modId xmlns:p14="http://schemas.microsoft.com/office/powerpoint/2010/main" val="4268428956"/>
              </p:ext>
            </p:extLst>
          </p:nvPr>
        </p:nvGraphicFramePr>
        <p:xfrm>
          <a:off x="444500" y="110066"/>
          <a:ext cx="11303000" cy="6587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6B14506-DD85-2B40-A029-E4AB81A7C7C2}"/>
              </a:ext>
            </a:extLst>
          </p:cNvPr>
          <p:cNvSpPr txBox="1"/>
          <p:nvPr/>
        </p:nvSpPr>
        <p:spPr>
          <a:xfrm>
            <a:off x="722840" y="4064000"/>
            <a:ext cx="2114874" cy="646331"/>
          </a:xfrm>
          <a:prstGeom prst="rect">
            <a:avLst/>
          </a:prstGeom>
          <a:noFill/>
        </p:spPr>
        <p:txBody>
          <a:bodyPr wrap="none" rtlCol="0">
            <a:spAutoFit/>
          </a:bodyPr>
          <a:lstStyle/>
          <a:p>
            <a:r>
              <a:rPr lang="en-US" dirty="0"/>
              <a:t>Focus</a:t>
            </a:r>
          </a:p>
          <a:p>
            <a:r>
              <a:rPr lang="en-US" dirty="0"/>
              <a:t>What I heard was …</a:t>
            </a:r>
          </a:p>
        </p:txBody>
      </p:sp>
      <p:sp>
        <p:nvSpPr>
          <p:cNvPr id="8" name="TextBox 7">
            <a:extLst>
              <a:ext uri="{FF2B5EF4-FFF2-40B4-BE49-F238E27FC236}">
                <a16:creationId xmlns:a16="http://schemas.microsoft.com/office/drawing/2014/main" id="{464879AA-DE42-6740-9DB5-89E8010A7C2F}"/>
              </a:ext>
            </a:extLst>
          </p:cNvPr>
          <p:cNvSpPr txBox="1"/>
          <p:nvPr/>
        </p:nvSpPr>
        <p:spPr>
          <a:xfrm>
            <a:off x="3678753" y="4063997"/>
            <a:ext cx="1936749" cy="646331"/>
          </a:xfrm>
          <a:prstGeom prst="rect">
            <a:avLst/>
          </a:prstGeom>
          <a:noFill/>
        </p:spPr>
        <p:txBody>
          <a:bodyPr wrap="none" rtlCol="0">
            <a:spAutoFit/>
          </a:bodyPr>
          <a:lstStyle/>
          <a:p>
            <a:r>
              <a:rPr lang="en-US" dirty="0"/>
              <a:t>What did you see </a:t>
            </a:r>
            <a:br>
              <a:rPr lang="en-US" dirty="0"/>
            </a:br>
            <a:r>
              <a:rPr lang="en-US" dirty="0"/>
              <a:t>or hear?</a:t>
            </a:r>
          </a:p>
        </p:txBody>
      </p:sp>
      <p:sp>
        <p:nvSpPr>
          <p:cNvPr id="9" name="TextBox 8">
            <a:extLst>
              <a:ext uri="{FF2B5EF4-FFF2-40B4-BE49-F238E27FC236}">
                <a16:creationId xmlns:a16="http://schemas.microsoft.com/office/drawing/2014/main" id="{8BE482A0-C302-D14F-863C-A07DC90EDC60}"/>
              </a:ext>
            </a:extLst>
          </p:cNvPr>
          <p:cNvSpPr txBox="1"/>
          <p:nvPr/>
        </p:nvSpPr>
        <p:spPr>
          <a:xfrm>
            <a:off x="6804332" y="4084631"/>
            <a:ext cx="976549" cy="369332"/>
          </a:xfrm>
          <a:prstGeom prst="rect">
            <a:avLst/>
          </a:prstGeom>
          <a:noFill/>
        </p:spPr>
        <p:txBody>
          <a:bodyPr wrap="none" rtlCol="0">
            <a:spAutoFit/>
          </a:bodyPr>
          <a:lstStyle/>
          <a:p>
            <a:r>
              <a:rPr lang="en-US" dirty="0"/>
              <a:t>Emotion</a:t>
            </a:r>
          </a:p>
        </p:txBody>
      </p:sp>
      <p:sp>
        <p:nvSpPr>
          <p:cNvPr id="10" name="TextBox 9">
            <a:extLst>
              <a:ext uri="{FF2B5EF4-FFF2-40B4-BE49-F238E27FC236}">
                <a16:creationId xmlns:a16="http://schemas.microsoft.com/office/drawing/2014/main" id="{1E5B4212-A994-C246-BC7F-B40E7D705BF1}"/>
              </a:ext>
            </a:extLst>
          </p:cNvPr>
          <p:cNvSpPr txBox="1"/>
          <p:nvPr/>
        </p:nvSpPr>
        <p:spPr>
          <a:xfrm>
            <a:off x="9500052" y="4083037"/>
            <a:ext cx="1313180" cy="646331"/>
          </a:xfrm>
          <a:prstGeom prst="rect">
            <a:avLst/>
          </a:prstGeom>
          <a:noFill/>
        </p:spPr>
        <p:txBody>
          <a:bodyPr wrap="none" rtlCol="0">
            <a:spAutoFit/>
          </a:bodyPr>
          <a:lstStyle/>
          <a:p>
            <a:r>
              <a:rPr lang="en-US" dirty="0"/>
              <a:t>Rules</a:t>
            </a:r>
          </a:p>
          <a:p>
            <a:r>
              <a:rPr lang="en-US" dirty="0"/>
              <a:t>Congruence</a:t>
            </a:r>
          </a:p>
        </p:txBody>
      </p:sp>
      <p:sp>
        <p:nvSpPr>
          <p:cNvPr id="4" name="Title 3">
            <a:extLst>
              <a:ext uri="{FF2B5EF4-FFF2-40B4-BE49-F238E27FC236}">
                <a16:creationId xmlns:a16="http://schemas.microsoft.com/office/drawing/2014/main" id="{AD315919-2701-48E4-AAC8-025E7DABD0CF}"/>
              </a:ext>
            </a:extLst>
          </p:cNvPr>
          <p:cNvSpPr>
            <a:spLocks noGrp="1"/>
          </p:cNvSpPr>
          <p:nvPr>
            <p:ph type="title"/>
          </p:nvPr>
        </p:nvSpPr>
        <p:spPr/>
        <p:txBody>
          <a:bodyPr/>
          <a:lstStyle/>
          <a:p>
            <a:r>
              <a:rPr lang="en-US" dirty="0" err="1"/>
              <a:t>Satir</a:t>
            </a:r>
            <a:r>
              <a:rPr lang="en-US" dirty="0"/>
              <a:t> Interaction Model</a:t>
            </a:r>
          </a:p>
        </p:txBody>
      </p:sp>
    </p:spTree>
    <p:extLst>
      <p:ext uri="{BB962C8B-B14F-4D97-AF65-F5344CB8AC3E}">
        <p14:creationId xmlns:p14="http://schemas.microsoft.com/office/powerpoint/2010/main" val="345815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0" nodeType="withEffect">
                                  <p:stCondLst>
                                    <p:cond delay="0"/>
                                  </p:stCondLst>
                                  <p:childTnLst>
                                    <p:animScale>
                                      <p:cBhvr>
                                        <p:cTn id="8" dur="2000" fill="hold"/>
                                        <p:tgtEl>
                                          <p:spTgt spid="3"/>
                                        </p:tgtEl>
                                      </p:cBhvr>
                                      <p:by x="150000" y="150000"/>
                                    </p:animScale>
                                  </p:childTnLst>
                                  <p:subTnLst>
                                    <p:animClr clrSpc="rgb" dir="cw">
                                      <p:cBhvr override="childStyle">
                                        <p:cTn dur="1" fill="hold" display="0" masterRel="nextClick" afterEffect="1"/>
                                        <p:tgtEl>
                                          <p:spTgt spid="3"/>
                                        </p:tgtEl>
                                        <p:attrNameLst>
                                          <p:attrName>ppt_c</p:attrName>
                                        </p:attrNameLst>
                                      </p:cBhvr>
                                      <p:to>
                                        <a:srgbClr val="BBBBBB"/>
                                      </p:to>
                                    </p:animClr>
                                  </p:sub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2" nodeType="clickEffect">
                                  <p:stCondLst>
                                    <p:cond delay="0"/>
                                  </p:stCondLst>
                                  <p:childTnLst>
                                    <p:animScale>
                                      <p:cBhvr>
                                        <p:cTn id="12" dur="2000" fill="hold"/>
                                        <p:tgtEl>
                                          <p:spTgt spid="3"/>
                                        </p:tgtEl>
                                      </p:cBhvr>
                                      <p:by x="50000" y="50000"/>
                                    </p:animScale>
                                  </p:childTnLst>
                                </p:cTn>
                              </p:par>
                              <p:par>
                                <p:cTn id="13" presetID="1" presetClass="entr"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6" presetClass="emph" presetSubtype="0" fill="hold" grpId="0" nodeType="withEffect">
                                  <p:stCondLst>
                                    <p:cond delay="0"/>
                                  </p:stCondLst>
                                  <p:childTnLst>
                                    <p:animScale>
                                      <p:cBhvr>
                                        <p:cTn id="16" dur="2000" fill="hold"/>
                                        <p:tgtEl>
                                          <p:spTgt spid="8"/>
                                        </p:tgtEl>
                                      </p:cBhvr>
                                      <p:by x="150000" y="150000"/>
                                    </p:animScale>
                                  </p:childTnLst>
                                  <p:subTnLst>
                                    <p:animClr clrSpc="rgb" dir="cw">
                                      <p:cBhvr override="childStyle">
                                        <p:cTn dur="1" fill="hold" display="0" masterRel="nextClick" afterEffect="1"/>
                                        <p:tgtEl>
                                          <p:spTgt spid="8"/>
                                        </p:tgtEl>
                                        <p:attrNameLst>
                                          <p:attrName>ppt_c</p:attrName>
                                        </p:attrNameLst>
                                      </p:cBhvr>
                                      <p:to>
                                        <a:srgbClr val="BBBBBB"/>
                                      </p:to>
                                    </p:animClr>
                                  </p:subTnLst>
                                </p:cTn>
                              </p:par>
                            </p:childTnLst>
                          </p:cTn>
                        </p:par>
                      </p:childTnLst>
                    </p:cTn>
                  </p:par>
                  <p:par>
                    <p:cTn id="17" fill="hold">
                      <p:stCondLst>
                        <p:cond delay="indefinite"/>
                      </p:stCondLst>
                      <p:childTnLst>
                        <p:par>
                          <p:cTn id="18" fill="hold">
                            <p:stCondLst>
                              <p:cond delay="0"/>
                            </p:stCondLst>
                            <p:childTnLst>
                              <p:par>
                                <p:cTn id="19" presetID="6" presetClass="emph" presetSubtype="0" fill="hold" grpId="2" nodeType="clickEffect">
                                  <p:stCondLst>
                                    <p:cond delay="0"/>
                                  </p:stCondLst>
                                  <p:childTnLst>
                                    <p:animScale>
                                      <p:cBhvr>
                                        <p:cTn id="20" dur="2000" fill="hold"/>
                                        <p:tgtEl>
                                          <p:spTgt spid="8"/>
                                        </p:tgtEl>
                                      </p:cBhvr>
                                      <p:by x="50000" y="50000"/>
                                    </p:animScale>
                                  </p:childTnLst>
                                </p:cTn>
                              </p:par>
                              <p:par>
                                <p:cTn id="21" presetID="1" presetClass="entr"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6" presetClass="emph" presetSubtype="0" fill="hold" grpId="0" nodeType="withEffect">
                                  <p:stCondLst>
                                    <p:cond delay="0"/>
                                  </p:stCondLst>
                                  <p:childTnLst>
                                    <p:animScale>
                                      <p:cBhvr>
                                        <p:cTn id="24" dur="2000" fill="hold"/>
                                        <p:tgtEl>
                                          <p:spTgt spid="9"/>
                                        </p:tgtEl>
                                      </p:cBhvr>
                                      <p:by x="150000" y="150000"/>
                                    </p:animScale>
                                  </p:childTnLst>
                                  <p:subTnLst>
                                    <p:animClr clrSpc="rgb" dir="cw">
                                      <p:cBhvr override="childStyle">
                                        <p:cTn dur="1" fill="hold" display="0" masterRel="nextClick" afterEffect="1"/>
                                        <p:tgtEl>
                                          <p:spTgt spid="9"/>
                                        </p:tgtEl>
                                        <p:attrNameLst>
                                          <p:attrName>ppt_c</p:attrName>
                                        </p:attrNameLst>
                                      </p:cBhvr>
                                      <p:to>
                                        <a:srgbClr val="BBBBBB"/>
                                      </p:to>
                                    </p:animClr>
                                  </p:subTnLst>
                                </p:cTn>
                              </p:par>
                            </p:childTnLst>
                          </p:cTn>
                        </p:par>
                      </p:childTnLst>
                    </p:cTn>
                  </p:par>
                  <p:par>
                    <p:cTn id="25" fill="hold">
                      <p:stCondLst>
                        <p:cond delay="indefinite"/>
                      </p:stCondLst>
                      <p:childTnLst>
                        <p:par>
                          <p:cTn id="26" fill="hold">
                            <p:stCondLst>
                              <p:cond delay="0"/>
                            </p:stCondLst>
                            <p:childTnLst>
                              <p:par>
                                <p:cTn id="27" presetID="6" presetClass="emph" presetSubtype="0" fill="hold" grpId="2" nodeType="clickEffect">
                                  <p:stCondLst>
                                    <p:cond delay="0"/>
                                  </p:stCondLst>
                                  <p:childTnLst>
                                    <p:animScale>
                                      <p:cBhvr>
                                        <p:cTn id="28" dur="2000" fill="hold"/>
                                        <p:tgtEl>
                                          <p:spTgt spid="9"/>
                                        </p:tgtEl>
                                      </p:cBhvr>
                                      <p:by x="50000" y="50000"/>
                                    </p:animScale>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6" presetClass="emph" presetSubtype="0" fill="hold" grpId="0" nodeType="withEffect">
                                  <p:stCondLst>
                                    <p:cond delay="0"/>
                                  </p:stCondLst>
                                  <p:childTnLst>
                                    <p:animScale>
                                      <p:cBhvr>
                                        <p:cTn id="32" dur="2000" fill="hold"/>
                                        <p:tgtEl>
                                          <p:spTgt spid="10"/>
                                        </p:tgtEl>
                                      </p:cBhvr>
                                      <p:by x="150000" y="150000"/>
                                    </p:animScale>
                                  </p:childTnLst>
                                </p:cTn>
                              </p:par>
                            </p:childTnLst>
                          </p:cTn>
                        </p:par>
                        <p:par>
                          <p:cTn id="33" fill="hold">
                            <p:stCondLst>
                              <p:cond delay="2000"/>
                            </p:stCondLst>
                            <p:childTnLst>
                              <p:par>
                                <p:cTn id="34" presetID="6" presetClass="emph" presetSubtype="0" fill="hold" grpId="2" nodeType="afterEffect">
                                  <p:stCondLst>
                                    <p:cond delay="5000"/>
                                  </p:stCondLst>
                                  <p:childTnLst>
                                    <p:animScale>
                                      <p:cBhvr>
                                        <p:cTn id="35" dur="2000" fill="hold"/>
                                        <p:tgtEl>
                                          <p:spTgt spid="10"/>
                                        </p:tgtEl>
                                      </p:cBhvr>
                                      <p:by x="50000" y="50000"/>
                                    </p:animScale>
                                  </p:childTnLst>
                                </p:cTn>
                              </p:par>
                              <p:par>
                                <p:cTn id="36" presetID="3" presetClass="emph" presetSubtype="2" fill="hold" grpId="3" nodeType="withEffect">
                                  <p:stCondLst>
                                    <p:cond delay="0"/>
                                  </p:stCondLst>
                                  <p:childTnLst>
                                    <p:animClr clrSpc="rgb" dir="cw">
                                      <p:cBhvr override="childStyle">
                                        <p:cTn id="37" dur="500" fill="hold"/>
                                        <p:tgtEl>
                                          <p:spTgt spid="3"/>
                                        </p:tgtEl>
                                        <p:attrNameLst>
                                          <p:attrName>style.color</p:attrName>
                                        </p:attrNameLst>
                                      </p:cBhvr>
                                      <p:to>
                                        <a:schemeClr val="tx1"/>
                                      </p:to>
                                    </p:animClr>
                                  </p:childTnLst>
                                </p:cTn>
                              </p:par>
                              <p:par>
                                <p:cTn id="38" presetID="3" presetClass="emph" presetSubtype="2" fill="hold" grpId="3" nodeType="withEffect">
                                  <p:stCondLst>
                                    <p:cond delay="0"/>
                                  </p:stCondLst>
                                  <p:childTnLst>
                                    <p:animClr clrSpc="rgb" dir="cw">
                                      <p:cBhvr override="childStyle">
                                        <p:cTn id="39" dur="500" fill="hold"/>
                                        <p:tgtEl>
                                          <p:spTgt spid="8"/>
                                        </p:tgtEl>
                                        <p:attrNameLst>
                                          <p:attrName>style.color</p:attrName>
                                        </p:attrNameLst>
                                      </p:cBhvr>
                                      <p:to>
                                        <a:schemeClr val="tx1"/>
                                      </p:to>
                                    </p:animClr>
                                  </p:childTnLst>
                                </p:cTn>
                              </p:par>
                              <p:par>
                                <p:cTn id="40" presetID="3" presetClass="emph" presetSubtype="2" fill="hold" grpId="3" nodeType="withEffect">
                                  <p:stCondLst>
                                    <p:cond delay="0"/>
                                  </p:stCondLst>
                                  <p:childTnLst>
                                    <p:animClr clrSpc="rgb" dir="cw">
                                      <p:cBhvr override="childStyle">
                                        <p:cTn id="41" dur="500" fill="hold"/>
                                        <p:tgtEl>
                                          <p:spTgt spid="9"/>
                                        </p:tgtEl>
                                        <p:attrNameLst>
                                          <p:attrName>style.color</p:attrName>
                                        </p:attrNameLst>
                                      </p:cBhvr>
                                      <p:to>
                                        <a:schemeClr val="tx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8" grpId="0"/>
      <p:bldP spid="8" grpId="1"/>
      <p:bldP spid="8" grpId="2"/>
      <p:bldP spid="8" grpId="3"/>
      <p:bldP spid="9" grpId="0"/>
      <p:bldP spid="9" grpId="1"/>
      <p:bldP spid="9" grpId="2"/>
      <p:bldP spid="9" grpId="3"/>
      <p:bldP spid="10" grpId="0"/>
      <p:bldP spid="10" grpId="1"/>
      <p:bldP spid="10"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sign on a pole&#10;&#10;Description generated with very high confidence">
            <a:extLst>
              <a:ext uri="{FF2B5EF4-FFF2-40B4-BE49-F238E27FC236}">
                <a16:creationId xmlns:a16="http://schemas.microsoft.com/office/drawing/2014/main" id="{DBE0F3A7-3B5B-429D-8266-2589FA915BB3}"/>
              </a:ext>
            </a:extLst>
          </p:cNvPr>
          <p:cNvPicPr>
            <a:picLocks noChangeAspect="1"/>
          </p:cNvPicPr>
          <p:nvPr/>
        </p:nvPicPr>
        <p:blipFill rotWithShape="1">
          <a:blip r:embed="rId3"/>
          <a:srcRect b="9910"/>
          <a:stretch/>
        </p:blipFill>
        <p:spPr>
          <a:xfrm>
            <a:off x="0" y="0"/>
            <a:ext cx="12192000" cy="6858000"/>
          </a:xfrm>
          <a:prstGeom prst="rect">
            <a:avLst/>
          </a:prstGeom>
        </p:spPr>
      </p:pic>
      <p:sp>
        <p:nvSpPr>
          <p:cNvPr id="5" name="Title 1">
            <a:extLst>
              <a:ext uri="{FF2B5EF4-FFF2-40B4-BE49-F238E27FC236}">
                <a16:creationId xmlns:a16="http://schemas.microsoft.com/office/drawing/2014/main" id="{C5601604-FBBF-48F8-AAF8-388BB220EBDA}"/>
              </a:ext>
            </a:extLst>
          </p:cNvPr>
          <p:cNvSpPr txBox="1">
            <a:spLocks/>
          </p:cNvSpPr>
          <p:nvPr/>
        </p:nvSpPr>
        <p:spPr>
          <a:xfrm>
            <a:off x="0" y="0"/>
            <a:ext cx="12192000" cy="6858000"/>
          </a:xfrm>
          <a:prstGeom prst="rect">
            <a:avLst/>
          </a:prstGeom>
          <a:solidFill>
            <a:schemeClr val="bg1">
              <a:lumMod val="50000"/>
              <a:alpha val="80000"/>
            </a:schemeClr>
          </a:solidFill>
        </p:spPr>
        <p:txBody>
          <a:bodyPr vert="horz" lIns="228600" tIns="45720" rIns="91440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endParaRPr lang="en-US" sz="3600" dirty="0">
              <a:latin typeface="Segoe UI Light" panose="020B0502040204020203" pitchFamily="34" charset="0"/>
              <a:cs typeface="Segoe UI Light" panose="020B0502040204020203" pitchFamily="34" charset="0"/>
            </a:endParaRPr>
          </a:p>
        </p:txBody>
      </p:sp>
      <p:sp>
        <p:nvSpPr>
          <p:cNvPr id="4" name="Title 1">
            <a:extLst>
              <a:ext uri="{FF2B5EF4-FFF2-40B4-BE49-F238E27FC236}">
                <a16:creationId xmlns:a16="http://schemas.microsoft.com/office/drawing/2014/main" id="{3C3194FE-83FE-4C5E-8219-18DB815563A9}"/>
              </a:ext>
            </a:extLst>
          </p:cNvPr>
          <p:cNvSpPr txBox="1">
            <a:spLocks/>
          </p:cNvSpPr>
          <p:nvPr/>
        </p:nvSpPr>
        <p:spPr>
          <a:xfrm>
            <a:off x="0" y="709863"/>
            <a:ext cx="12192000" cy="5438274"/>
          </a:xfrm>
          <a:prstGeom prst="rect">
            <a:avLst/>
          </a:prstGeom>
          <a:solidFill>
            <a:srgbClr val="FFFFFF">
              <a:alpha val="80000"/>
            </a:srgbClr>
          </a:solidFill>
        </p:spPr>
        <p:txBody>
          <a:bodyPr vert="horz" lIns="822960" tIns="45720" rIns="91440" bIns="45720" rtlCol="0" anchor="ctr" anchorCtr="0">
            <a:normAutofit/>
          </a:bodyPr>
          <a:lstStyle>
            <a:lvl1pPr algn="l" defTabSz="914400" rtl="0" eaLnBrk="1" latinLnBrk="0" hangingPunct="1">
              <a:lnSpc>
                <a:spcPct val="100000"/>
              </a:lnSpc>
              <a:spcBef>
                <a:spcPct val="0"/>
              </a:spcBef>
              <a:spcAft>
                <a:spcPts val="600"/>
              </a:spcAft>
              <a:buNone/>
              <a:defRPr lang="en-US" sz="2400" b="0" kern="1200" dirty="0">
                <a:solidFill>
                  <a:schemeClr val="accent2"/>
                </a:solidFill>
                <a:latin typeface="+mj-lt"/>
                <a:ea typeface="+mj-ea"/>
                <a:cs typeface="+mj-cs"/>
              </a:defRPr>
            </a:lvl1pPr>
          </a:lstStyle>
          <a:p>
            <a:r>
              <a:rPr lang="en-US" sz="3600" dirty="0">
                <a:solidFill>
                  <a:schemeClr val="tx1">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rPr>
              <a:t>Communication</a:t>
            </a:r>
          </a:p>
          <a:p>
            <a:r>
              <a:rPr lang="en-US" sz="3600" dirty="0">
                <a:latin typeface="Segoe UI Black" panose="020B0A02040204020203" pitchFamily="34" charset="0"/>
                <a:ea typeface="Segoe UI Black" panose="020B0A02040204020203" pitchFamily="34" charset="0"/>
                <a:cs typeface="Segoe UI Black" panose="020B0A02040204020203" pitchFamily="34" charset="0"/>
              </a:rPr>
              <a:t>Safety</a:t>
            </a:r>
          </a:p>
          <a:p>
            <a:endParaRPr lang="en-US" sz="3600" dirty="0">
              <a:latin typeface="Segoe UI Light" panose="020B0502040204020203" pitchFamily="34" charset="0"/>
              <a:cs typeface="Segoe UI Light" panose="020B0502040204020203" pitchFamily="34" charset="0"/>
            </a:endParaRPr>
          </a:p>
          <a:p>
            <a:endParaRPr lang="en-US" sz="3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5902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theme/theme1.xml><?xml version="1.0" encoding="utf-8"?>
<a:theme xmlns:a="http://schemas.openxmlformats.org/drawingml/2006/main" name="HedgeServ Theme">
  <a:themeElements>
    <a:clrScheme name="HedgeServ Colors">
      <a:dk1>
        <a:srgbClr val="808285"/>
      </a:dk1>
      <a:lt1>
        <a:srgbClr val="F6F6F6"/>
      </a:lt1>
      <a:dk2>
        <a:srgbClr val="CCCCCC"/>
      </a:dk2>
      <a:lt2>
        <a:srgbClr val="FFFFFF"/>
      </a:lt2>
      <a:accent1>
        <a:srgbClr val="BE1E2D"/>
      </a:accent1>
      <a:accent2>
        <a:srgbClr val="000000"/>
      </a:accent2>
      <a:accent3>
        <a:srgbClr val="004E6D"/>
      </a:accent3>
      <a:accent4>
        <a:srgbClr val="808285"/>
      </a:accent4>
      <a:accent5>
        <a:srgbClr val="DFB525"/>
      </a:accent5>
      <a:accent6>
        <a:srgbClr val="819C3C"/>
      </a:accent6>
      <a:hlink>
        <a:srgbClr val="0563C1"/>
      </a:hlink>
      <a:folHlink>
        <a:srgbClr val="85C0FB"/>
      </a:folHlink>
    </a:clrScheme>
    <a:fontScheme name="Custom 1">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8EB886C-6F21-43BB-A781-69342B426A46}" vid="{8CA300FC-22A2-47C6-B395-505C75B503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HedgeServ PowerPoint Template</Template>
  <TotalTime>8078</TotalTime>
  <Words>2677</Words>
  <Application>Microsoft Macintosh PowerPoint</Application>
  <PresentationFormat>Widescreen</PresentationFormat>
  <Paragraphs>338</Paragraphs>
  <Slides>32</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Assistant ExtraBold</vt:lpstr>
      <vt:lpstr>Calibri</vt:lpstr>
      <vt:lpstr>Courier</vt:lpstr>
      <vt:lpstr>Franklin Gothic Book</vt:lpstr>
      <vt:lpstr>Segoe UI</vt:lpstr>
      <vt:lpstr>Segoe UI Black</vt:lpstr>
      <vt:lpstr>Segoe UI Light</vt:lpstr>
      <vt:lpstr>Wingdings 3</vt:lpstr>
      <vt:lpstr>HedgeServ Theme</vt:lpstr>
      <vt:lpstr>PowerPoint Presentation</vt:lpstr>
      <vt:lpstr>Where do you start?</vt:lpstr>
      <vt:lpstr>public class LearnJava {    public static void main(String[] args) {     System.out.println(“Hello, world”);   }  }</vt:lpstr>
      <vt:lpstr>PowerPoint Presentation</vt:lpstr>
      <vt:lpstr>PowerPoint Presentation</vt:lpstr>
      <vt:lpstr>PowerPoint Presentation</vt:lpstr>
      <vt:lpstr>Satir Interaction Model</vt:lpstr>
      <vt:lpstr>Satir Interaction Model</vt:lpstr>
      <vt:lpstr>PowerPoint Presentation</vt:lpstr>
      <vt:lpstr>Values, Principles and Practices</vt:lpstr>
      <vt:lpstr>Values</vt:lpstr>
      <vt:lpstr>Principles</vt:lpstr>
      <vt:lpstr>Practices</vt:lpstr>
      <vt:lpstr>Discussion</vt:lpstr>
      <vt:lpstr>PowerPoint Presentation</vt:lpstr>
      <vt:lpstr>PowerPoint Presentation</vt:lpstr>
      <vt:lpstr>What do you want me to do?</vt:lpstr>
      <vt:lpstr>PowerPoint Presentation</vt:lpstr>
      <vt:lpstr>PowerPoint Presentation</vt:lpstr>
      <vt:lpstr>Multiple horizons</vt:lpstr>
      <vt:lpstr>PowerPoint Presentation</vt:lpstr>
      <vt:lpstr>Signs of Success</vt:lpstr>
      <vt:lpstr>Celebrate  small  victories</vt:lpstr>
      <vt:lpstr>Anti-patterns</vt:lpstr>
      <vt:lpstr>PowerPoint Presentation</vt:lpstr>
      <vt:lpstr>PowerPoint Presentation</vt:lpstr>
      <vt:lpstr>PowerPoint Presentation</vt:lpstr>
      <vt:lpstr>PowerPoint Presentation</vt:lpstr>
      <vt:lpstr>PowerPoint Presentation</vt:lpstr>
      <vt:lpstr>Learning</vt:lpstr>
      <vt:lpstr>PowerPoint Presentation</vt:lpstr>
      <vt:lpstr>PowerPoint Presentation</vt:lpstr>
    </vt:vector>
  </TitlesOfParts>
  <Company>HedgeServ</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Shahriar Quadery</dc:creator>
  <cp:lastModifiedBy>Jim Kimball</cp:lastModifiedBy>
  <cp:revision>104</cp:revision>
  <cp:lastPrinted>2017-09-25T17:52:40Z</cp:lastPrinted>
  <dcterms:created xsi:type="dcterms:W3CDTF">2018-08-30T20:30:49Z</dcterms:created>
  <dcterms:modified xsi:type="dcterms:W3CDTF">2018-09-14T10:04:42Z</dcterms:modified>
</cp:coreProperties>
</file>